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050" noProof="0" dirty="0"/>
              <a:t>There are two ways to access the application, the first one is using the apps menu. </a:t>
            </a:r>
          </a:p>
          <a:p>
            <a:endParaRPr lang="en-US" sz="1050" noProof="0" dirty="0"/>
          </a:p>
          <a:p>
            <a:r>
              <a:rPr lang="en-US" sz="1050" noProof="0" dirty="0"/>
              <a:t>After logging into the platform, go to the apps menu in the top right corner of the screen type in Data Visualizer in the search field and click on the Data Visualizer icon. The second way to access the app is by opening a pivot table from a dashboard. </a:t>
            </a:r>
          </a:p>
          <a:p>
            <a:endParaRPr lang="en-US" sz="1050" noProof="0" dirty="0"/>
          </a:p>
          <a:p>
            <a:r>
              <a:rPr lang="en-US" sz="1050" noProof="0" dirty="0"/>
              <a:t>For example, we can select the Immunization dashboard and open the table EPI-OPV3 doses given and coverage this year, click on the context menu icon, the three dots in the top right corner of the dashboard item and select open in Data Visualizer app. Now we are in the Data Visualizer application. </a:t>
            </a:r>
          </a:p>
          <a:p>
            <a:endParaRPr lang="en-US" sz="1050" noProof="0" dirty="0"/>
          </a:p>
          <a:p>
            <a:r>
              <a:rPr lang="en-US" sz="1050" noProof="0" dirty="0"/>
              <a:t>Here you can see the Data Visualizer interface showing the pivot table from the dashboard. The screen is split into two sides. On the right hand side, you can see the actual pivot table with the data arranged in a simple tabular output, comprised of columns and rows. On the left hand side, we find the options to configure the visualization. </a:t>
            </a:r>
          </a:p>
          <a:p>
            <a:endParaRPr lang="en-US" sz="1050" noProof="0" dirty="0"/>
          </a:p>
          <a:p>
            <a:r>
              <a:rPr lang="en-US" sz="1050" noProof="0" dirty="0"/>
              <a:t>There is a dropdown menu to display the visualization types available, including an icon depicting the type of chart, a name, and a short text that explains its use. </a:t>
            </a:r>
          </a:p>
          <a:p>
            <a:endParaRPr lang="en-US" sz="1050" noProof="0" dirty="0"/>
          </a:p>
          <a:p>
            <a:r>
              <a:rPr lang="en-US" sz="1050" noProof="0" dirty="0"/>
              <a:t>For example, the description under pivot table says, "View data and indicators in a manipulable table." Below the visualization type section, we can see the main dimensions section. </a:t>
            </a:r>
          </a:p>
          <a:p>
            <a:endParaRPr lang="en-US" sz="1050" noProof="0" dirty="0"/>
          </a:p>
          <a:p>
            <a:r>
              <a:rPr lang="en-US" sz="1050" noProof="0" dirty="0"/>
              <a:t>This is where the data, the what, the period, the when and organization unit, the where dimensions are selected. </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sz="1050" noProof="0" dirty="0"/>
              <a:t>In this video, we will modify the data and period dimensions for the immunization pivot table we are using in this example, by adding a data element to expose the denominator that is used to calculate the EPI-OPV3 coverage rate, and changing the period from yearly to monthly to see data displayed for January and February using a fixed period. We will modify the organization unit in the next video. </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sz="1050" noProof="0" dirty="0"/>
              <a:t>Let's start with the data dimension. When we click on the data dimension, a new screen opens where we can select the data items we would like to view. </a:t>
            </a:r>
          </a:p>
          <a:p>
            <a:pPr rtl="0">
              <a:spcBef>
                <a:spcPts val="0"/>
              </a:spcBef>
              <a:spcAft>
                <a:spcPts val="0"/>
              </a:spcAft>
            </a:pPr>
            <a:endParaRPr lang="en-US" sz="1050" noProof="0" dirty="0"/>
          </a:p>
          <a:p>
            <a:pPr rtl="0">
              <a:spcBef>
                <a:spcPts val="0"/>
              </a:spcBef>
              <a:spcAft>
                <a:spcPts val="0"/>
              </a:spcAft>
            </a:pPr>
            <a:r>
              <a:rPr lang="en-US" sz="1050" noProof="0" dirty="0"/>
              <a:t>Note that there are two data items currently selected for the pivot table that appear in the selected items box. All data items are represented by symbols. The dot represents a data element and the division symbol represents an indicator. </a:t>
            </a:r>
          </a:p>
          <a:p>
            <a:pPr rtl="0">
              <a:spcBef>
                <a:spcPts val="0"/>
              </a:spcBef>
              <a:spcAft>
                <a:spcPts val="0"/>
              </a:spcAft>
            </a:pPr>
            <a:endParaRPr lang="en-US" sz="1050" noProof="0" dirty="0"/>
          </a:p>
          <a:p>
            <a:pPr rtl="0">
              <a:spcBef>
                <a:spcPts val="0"/>
              </a:spcBef>
              <a:spcAft>
                <a:spcPts val="0"/>
              </a:spcAft>
            </a:pPr>
            <a:r>
              <a:rPr lang="en-US" sz="1050" noProof="0" dirty="0"/>
              <a:t>To add a new data element, click on data type, select data elements, and from the data element group, select population estimates. From the available data elements, select GEN Population under one year by double clicking on it, you can also click on the item to select it and then click on the arrow to the right to move it to the selected items box. </a:t>
            </a:r>
          </a:p>
          <a:p>
            <a:pPr rtl="0">
              <a:spcBef>
                <a:spcPts val="0"/>
              </a:spcBef>
              <a:spcAft>
                <a:spcPts val="0"/>
              </a:spcAft>
            </a:pPr>
            <a:endParaRPr lang="en-US" sz="1050" noProof="0" dirty="0"/>
          </a:p>
          <a:p>
            <a:pPr rtl="0">
              <a:spcBef>
                <a:spcPts val="0"/>
              </a:spcBef>
              <a:spcAft>
                <a:spcPts val="0"/>
              </a:spcAft>
            </a:pPr>
            <a:r>
              <a:rPr lang="en-US" sz="1050" noProof="0" dirty="0"/>
              <a:t>We are selecting this particular data element in this example, because it is the denominator that is being used to calculate the EPI-OPV3 coverage indicator that is already shown in our pivot table from the dashboard. Click update to view the new data element in the pivot table. </a:t>
            </a:r>
          </a:p>
          <a:p>
            <a:pPr rtl="0">
              <a:spcBef>
                <a:spcPts val="0"/>
              </a:spcBef>
              <a:spcAft>
                <a:spcPts val="0"/>
              </a:spcAft>
            </a:pPr>
            <a:endParaRPr lang="en-US" sz="1050" noProof="0" dirty="0"/>
          </a:p>
          <a:p>
            <a:pPr rtl="0">
              <a:spcBef>
                <a:spcPts val="0"/>
              </a:spcBef>
              <a:spcAft>
                <a:spcPts val="0"/>
              </a:spcAft>
            </a:pPr>
            <a:r>
              <a:rPr lang="en-US" sz="1050" noProof="0" dirty="0"/>
              <a:t>Now we can see three columns of data. In the first one, the number of OPV3 doses given, which is the numerator in our indicator, in column three, we see the population, which is the denominator and the indicator is in the second column, which is the numerator divided by the denominator and multiplied by 100 to get a percentage. </a:t>
            </a:r>
          </a:p>
          <a:p>
            <a:pPr rtl="0">
              <a:spcBef>
                <a:spcPts val="0"/>
              </a:spcBef>
              <a:spcAft>
                <a:spcPts val="0"/>
              </a:spcAft>
            </a:pPr>
            <a:endParaRPr lang="en-US" sz="1050" noProof="0" dirty="0"/>
          </a:p>
          <a:p>
            <a:pPr rtl="0">
              <a:spcBef>
                <a:spcPts val="0"/>
              </a:spcBef>
              <a:spcAft>
                <a:spcPts val="0"/>
              </a:spcAft>
            </a:pPr>
            <a:r>
              <a:rPr lang="en-US" sz="1050" noProof="0" dirty="0"/>
              <a:t>Let's go to the second dimension, the period. There are two options to select, relative periods or fixed periods. </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noProof="0" dirty="0">
                <a:solidFill>
                  <a:srgbClr val="000000"/>
                </a:solidFill>
                <a:effectLst/>
                <a:latin typeface="Lato" panose="020F0502020204030203" pitchFamily="34" charset="0"/>
              </a:rPr>
              <a:t>Relative periods are relative to the current date. </a:t>
            </a:r>
          </a:p>
          <a:p>
            <a:pPr rtl="0">
              <a:spcBef>
                <a:spcPts val="0"/>
              </a:spcBef>
              <a:spcAft>
                <a:spcPts val="0"/>
              </a:spcAft>
            </a:pPr>
            <a:endParaRPr lang="en-US" sz="1200" b="0" i="0" u="none" strike="noStrike" noProof="0" dirty="0">
              <a:solidFill>
                <a:srgbClr val="000000"/>
              </a:solidFill>
              <a:effectLst/>
              <a:latin typeface="Lato" panose="020F0502020204030203" pitchFamily="34" charset="0"/>
            </a:endParaRPr>
          </a:p>
          <a:p>
            <a:pPr rtl="0">
              <a:spcBef>
                <a:spcPts val="0"/>
              </a:spcBef>
              <a:spcAft>
                <a:spcPts val="0"/>
              </a:spcAft>
            </a:pPr>
            <a:r>
              <a:rPr lang="en-US" sz="1200" b="0" i="0" u="none" strike="noStrike" noProof="0" dirty="0">
                <a:solidFill>
                  <a:srgbClr val="000000"/>
                </a:solidFill>
                <a:effectLst/>
                <a:latin typeface="Lato" panose="020F0502020204030203" pitchFamily="34" charset="0"/>
              </a:rPr>
              <a:t>These will update automatically and can be useful if you want data in the saved visualization to be modified as time moves forward. </a:t>
            </a:r>
          </a:p>
          <a:p>
            <a:pPr rtl="0">
              <a:spcBef>
                <a:spcPts val="0"/>
              </a:spcBef>
              <a:spcAft>
                <a:spcPts val="0"/>
              </a:spcAft>
            </a:pPr>
            <a:endParaRPr lang="en-US" sz="1200" b="0" i="0" u="none" strike="noStrike" noProof="0" dirty="0">
              <a:solidFill>
                <a:srgbClr val="000000"/>
              </a:solidFill>
              <a:effectLst/>
              <a:latin typeface="Lato" panose="020F0502020204030203" pitchFamily="34" charset="0"/>
            </a:endParaRPr>
          </a:p>
          <a:p>
            <a:pPr rtl="0">
              <a:spcBef>
                <a:spcPts val="0"/>
              </a:spcBef>
              <a:spcAft>
                <a:spcPts val="0"/>
              </a:spcAft>
            </a:pPr>
            <a:r>
              <a:rPr lang="en-US" sz="1200" b="0" i="0" u="none" strike="noStrike" noProof="0" dirty="0">
                <a:solidFill>
                  <a:srgbClr val="000000"/>
                </a:solidFill>
                <a:effectLst/>
                <a:latin typeface="Lato" panose="020F0502020204030203" pitchFamily="34" charset="0"/>
              </a:rPr>
              <a:t>Relative periods are useful and save time when used for reports that are produced on a regular basis. Fixed periods allow you to select the exact timeframe you wish to view data for. </a:t>
            </a:r>
          </a:p>
          <a:p>
            <a:pPr rtl="0">
              <a:spcBef>
                <a:spcPts val="0"/>
              </a:spcBef>
              <a:spcAft>
                <a:spcPts val="0"/>
              </a:spcAft>
            </a:pPr>
            <a:endParaRPr lang="en-US" sz="1200" b="0" i="0" u="none" strike="noStrike" noProof="0" dirty="0">
              <a:solidFill>
                <a:srgbClr val="000000"/>
              </a:solidFill>
              <a:effectLst/>
              <a:latin typeface="Lato" panose="020F0502020204030203" pitchFamily="34" charset="0"/>
            </a:endParaRPr>
          </a:p>
          <a:p>
            <a:pPr rtl="0">
              <a:spcBef>
                <a:spcPts val="0"/>
              </a:spcBef>
              <a:spcAft>
                <a:spcPts val="0"/>
              </a:spcAft>
            </a:pPr>
            <a:r>
              <a:rPr lang="en-US" sz="1200" b="0" i="0" u="none" strike="noStrike" noProof="0" dirty="0">
                <a:solidFill>
                  <a:srgbClr val="000000"/>
                </a:solidFill>
                <a:effectLst/>
                <a:latin typeface="Lato" panose="020F0502020204030203" pitchFamily="34" charset="0"/>
              </a:rPr>
              <a:t>Unlike relative periods, fixed periods will not update with time and any saved visualization that uses fixed periods will always show data from that specific period. </a:t>
            </a:r>
          </a:p>
          <a:p>
            <a:pPr rtl="0">
              <a:spcBef>
                <a:spcPts val="0"/>
              </a:spcBef>
              <a:spcAft>
                <a:spcPts val="0"/>
              </a:spcAft>
            </a:pPr>
            <a:endParaRPr lang="en-US" sz="1200" b="0" i="0" u="none" strike="noStrike" noProof="0" dirty="0">
              <a:solidFill>
                <a:srgbClr val="000000"/>
              </a:solidFill>
              <a:effectLst/>
              <a:latin typeface="Lato" panose="020F0502020204030203" pitchFamily="34" charset="0"/>
            </a:endParaRPr>
          </a:p>
          <a:p>
            <a:pPr rtl="0">
              <a:spcBef>
                <a:spcPts val="0"/>
              </a:spcBef>
              <a:spcAft>
                <a:spcPts val="0"/>
              </a:spcAft>
            </a:pPr>
            <a:r>
              <a:rPr lang="en-US" sz="1200" b="0" i="0" u="none" strike="noStrike" noProof="0" dirty="0">
                <a:solidFill>
                  <a:srgbClr val="000000"/>
                </a:solidFill>
                <a:effectLst/>
                <a:latin typeface="Lato" panose="020F0502020204030203" pitchFamily="34" charset="0"/>
              </a:rPr>
              <a:t>Note that multiple periods and a combination of fixed and relative periods can be selected at the same time.</a:t>
            </a:r>
          </a:p>
          <a:p>
            <a:br>
              <a:rPr lang="en-US" sz="2800" noProof="0" dirty="0"/>
            </a:br>
            <a:endParaRPr lang="en-US" sz="2000" b="0" noProof="0" dirty="0">
              <a:effectLst/>
            </a:endParaRPr>
          </a:p>
          <a:p>
            <a:br>
              <a:rPr lang="en-US" sz="2000" noProof="0" dirty="0"/>
            </a:br>
            <a:endParaRPr lang="en-US" sz="1600" b="0" noProof="0" dirty="0">
              <a:effectLst/>
            </a:endParaRPr>
          </a:p>
          <a:p>
            <a:br>
              <a:rPr lang="en-US" sz="1600" noProof="0" dirty="0"/>
            </a:br>
            <a:endParaRPr lang="en-US" sz="1200" b="0" noProof="0" dirty="0">
              <a:effectLst/>
            </a:endParaRPr>
          </a:p>
          <a:p>
            <a:br>
              <a:rPr lang="en-US" sz="1200" noProof="0" dirty="0"/>
            </a:br>
            <a:endParaRPr lang="en-US" sz="1050" noProof="0" dirty="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2000" noProof="0" dirty="0"/>
              <a:t>Let's modify the period dimension. On the left side of the screen, select fixed periods, under period type select monthly, and from the list choose January of 2021 and February of 2021. </a:t>
            </a:r>
          </a:p>
          <a:p>
            <a:endParaRPr lang="en-US" sz="2000" noProof="0" dirty="0"/>
          </a:p>
          <a:p>
            <a:r>
              <a:rPr lang="en-US" sz="2000" noProof="0" dirty="0"/>
              <a:t>Then in the selected periods box, click on the this year period to remove it from the pivot table. Then click update to view the changes in the table. </a:t>
            </a:r>
          </a:p>
          <a:p>
            <a:endParaRPr lang="en-US" sz="2000" noProof="0" dirty="0"/>
          </a:p>
          <a:p>
            <a:r>
              <a:rPr lang="en-US" sz="2000" noProof="0" dirty="0"/>
              <a:t>Now we can see the values only for January, 2021 and February, 2021.</a:t>
            </a:r>
            <a:br>
              <a:rPr lang="en-US" sz="2000" noProof="0" dirty="0"/>
            </a:br>
            <a:endParaRPr lang="en-US" sz="1600" b="0" noProof="0" dirty="0">
              <a:effectLst/>
            </a:endParaRPr>
          </a:p>
          <a:p>
            <a:br>
              <a:rPr lang="en-US" sz="1600" noProof="0" dirty="0"/>
            </a:br>
            <a:endParaRPr lang="en-US" sz="1200" b="0" noProof="0" dirty="0">
              <a:effectLst/>
            </a:endParaRPr>
          </a:p>
          <a:p>
            <a:br>
              <a:rPr lang="en-US" sz="1200" noProof="0" dirty="0"/>
            </a:br>
            <a:endParaRPr lang="en-US" sz="1050" noProof="0" dirty="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noProof="0" dirty="0">
                <a:solidFill>
                  <a:srgbClr val="000000"/>
                </a:solidFill>
                <a:sym typeface=""/>
              </a:rPr>
              <a:t>In summary, you have seen that pivot tables are a flexible visualization type that can be created in the Data Visualizer app in DHIS2. </a:t>
            </a:r>
          </a:p>
          <a:p>
            <a:endParaRPr lang="en-US" noProof="0" dirty="0">
              <a:solidFill>
                <a:srgbClr val="000000"/>
              </a:solidFill>
              <a:sym typeface=""/>
            </a:endParaRPr>
          </a:p>
          <a:p>
            <a:r>
              <a:rPr lang="en-US" noProof="0" dirty="0">
                <a:solidFill>
                  <a:srgbClr val="000000"/>
                </a:solidFill>
                <a:sym typeface=""/>
              </a:rPr>
              <a:t>You can open a pivot table from a dashboard or use the apps menu to access the application. </a:t>
            </a:r>
          </a:p>
          <a:p>
            <a:endParaRPr lang="en-US" noProof="0" dirty="0">
              <a:solidFill>
                <a:srgbClr val="000000"/>
              </a:solidFill>
              <a:sym typeface=""/>
            </a:endParaRPr>
          </a:p>
          <a:p>
            <a:r>
              <a:rPr lang="en-US" noProof="0" dirty="0">
                <a:solidFill>
                  <a:srgbClr val="000000"/>
                </a:solidFill>
                <a:sym typeface=""/>
              </a:rPr>
              <a:t>The main dimensions to create a pivot table are the data item, the period, and the organization unit, also known as the what, the when and the where dimensions.</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What is a pivot table? And what type of data can we analyze using a pivot table in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sz="1200" noProof="0" dirty="0">
                <a:solidFill>
                  <a:srgbClr val="000000"/>
                </a:solidFill>
              </a:rPr>
              <a:t>In this video, you'll learn what a pivot table is, distinguish the main sections of the Data Visualizer interface, and identify the main dimensions to select when building a pivot table. </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sz="1050" noProof="0" dirty="0">
                <a:solidFill>
                  <a:srgbClr val="000000"/>
                </a:solidFill>
                <a:sym typeface=""/>
              </a:rPr>
              <a:t>A pivot table is …</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sz="1050" noProof="0" dirty="0">
                <a:solidFill>
                  <a:srgbClr val="000000"/>
                </a:solidFill>
                <a:sym typeface=""/>
              </a:rPr>
              <a:t>… an interactive, tabular visualization tool to calculate, summarize, and analyze large amounts of data.</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solidFill>
                  <a:srgbClr val="000000"/>
                </a:solidFill>
                <a:sym typeface=""/>
              </a:rPr>
              <a:t>Pivot tables are a visualization type within the Data Visualizer app and can be created using data from all data models, that is for aggregates, event and tracker data. </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Lato" panose="020F0502020204030203" pitchFamily="34" charset="0"/>
              </a:rPr>
              <a:t>In this course, we will focus on pivot tables for aggregate data.</a:t>
            </a:r>
            <a:endParaRPr lang="es-ES" sz="900" dirty="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400" b="0" i="0" u="none" strike="noStrike" dirty="0">
                <a:solidFill>
                  <a:srgbClr val="000000"/>
                </a:solidFill>
                <a:effectLst/>
                <a:latin typeface="Lato" panose="020F0502020204030203" pitchFamily="34" charset="0"/>
              </a:rPr>
              <a:t>The main feature of a pivot table is the …</a:t>
            </a:r>
            <a:endParaRPr lang="es-ES" sz="1100" dirty="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400" b="0" i="0" u="none" strike="noStrike" kern="1200" noProof="0" dirty="0">
                <a:solidFill>
                  <a:srgbClr val="000000"/>
                </a:solidFill>
                <a:effectLst/>
                <a:latin typeface="Lato" panose="020F0502020204030203" pitchFamily="34" charset="0"/>
                <a:ea typeface="+mn-ea"/>
                <a:cs typeface="+mn-cs"/>
              </a:rPr>
              <a:t>ability to pivot dimensions, such as indicators, data elements, organization units, and periods as columns and rows to create customized views. Let's see how it works.</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ags" Target="../tags/tag1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14.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16.xml"/><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22.svg"/><Relationship Id="rId10" Type="http://schemas.openxmlformats.org/officeDocument/2006/relationships/image" Target="../media/image26.svg"/><Relationship Id="rId4" Type="http://schemas.openxmlformats.org/officeDocument/2006/relationships/image" Target="../media/image21.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6.svg"/><Relationship Id="rId18" Type="http://schemas.openxmlformats.org/officeDocument/2006/relationships/image" Target="../media/image37.png"/><Relationship Id="rId3" Type="http://schemas.openxmlformats.org/officeDocument/2006/relationships/notesSlide" Target="../notesSlides/notesSlide3.xml"/><Relationship Id="rId21" Type="http://schemas.openxmlformats.org/officeDocument/2006/relationships/image" Target="../media/image40.svg"/><Relationship Id="rId7" Type="http://schemas.openxmlformats.org/officeDocument/2006/relationships/image" Target="../media/image30.svg"/><Relationship Id="rId12" Type="http://schemas.openxmlformats.org/officeDocument/2006/relationships/image" Target="../media/image25.png"/><Relationship Id="rId17" Type="http://schemas.openxmlformats.org/officeDocument/2006/relationships/image" Target="../media/image36.svg"/><Relationship Id="rId2" Type="http://schemas.openxmlformats.org/officeDocument/2006/relationships/slideLayout" Target="../slideLayouts/slideLayout2.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tags" Target="../tags/tag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24.svg"/><Relationship Id="rId23" Type="http://schemas.openxmlformats.org/officeDocument/2006/relationships/image" Target="../media/image42.svg"/><Relationship Id="rId10" Type="http://schemas.openxmlformats.org/officeDocument/2006/relationships/image" Target="../media/image33.png"/><Relationship Id="rId19" Type="http://schemas.openxmlformats.org/officeDocument/2006/relationships/image" Target="../media/image38.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23.png"/><Relationship Id="rId22"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media/image44.sv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44.sv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8.svg"/><Relationship Id="rId3" Type="http://schemas.openxmlformats.org/officeDocument/2006/relationships/notesSlide" Target="../notesSlides/notesSlide9.xml"/><Relationship Id="rId7" Type="http://schemas.openxmlformats.org/officeDocument/2006/relationships/image" Target="../media/image38.svg"/><Relationship Id="rId12"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45.pn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Orientation to pivot tables: Data dimension and period dimension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spd="slow" p14:dur="2000" advTm="111000"/>
    </mc:Choice>
    <mc:Fallback xmlns="">
      <p:transition spd="slow" advTm="111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name="adj" fmla="val 10470"/>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solidFill>
                  <a:srgbClr val="000000"/>
                </a:solidFill>
              </a:rPr>
              <a:t>A</a:t>
            </a:r>
            <a:r>
              <a:rPr lang="en-US" sz="2400" b="0" i="0" u="none" strike="noStrike" dirty="0">
                <a:solidFill>
                  <a:srgbClr val="000000"/>
                </a:solidFill>
                <a:effectLst/>
              </a:rPr>
              <a:t>dding a data element to </a:t>
            </a:r>
            <a:r>
              <a:rPr lang="en-US" sz="2400" b="0" i="0" u="none" strike="noStrike" dirty="0">
                <a:solidFill>
                  <a:srgbClr val="000000"/>
                </a:solidFill>
                <a:effectLst/>
                <a:latin typeface="+mj-lt"/>
              </a:rPr>
              <a:t>expose the denominator</a:t>
            </a:r>
            <a:endParaRPr lang="en-US" sz="2400" dirty="0">
              <a:latin typeface="+mj-lt"/>
            </a:endParaRPr>
          </a:p>
        </p:txBody>
      </p:sp>
      <p:pic>
        <p:nvPicPr>
          <p:cNvPr id="8" name="Graphic 7" descr="Arrow: Straight with solid fill">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solidFill>
                  <a:srgbClr val="000000"/>
                </a:solidFill>
                <a:latin typeface="+mj-lt"/>
              </a:rPr>
              <a:t>Change</a:t>
            </a:r>
            <a:r>
              <a:rPr lang="en-US" sz="2400" dirty="0">
                <a:solidFill>
                  <a:srgbClr val="000000"/>
                </a:solidFill>
              </a:rPr>
              <a:t> the period </a:t>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solidFill>
                  <a:srgbClr val="000000"/>
                </a:solidFill>
                <a:latin typeface="+mj-lt"/>
              </a:rPr>
              <a:t>Fixed </a:t>
            </a:r>
            <a:r>
              <a:rPr lang="en-US" sz="2400" dirty="0">
                <a:solidFill>
                  <a:srgbClr val="000000"/>
                </a:solidFill>
              </a:rPr>
              <a:t>period</a:t>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p14:dur="250" advTm="31920"/>
    </mc:Choice>
    <mc:Fallback xmlns="">
      <p:transition advTm="319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6" grpId="0" animBg="1"/>
      <p:bldP spid="5"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p14:dur="250" advTm="120000"/>
    </mc:Choice>
    <mc:Fallback xmlns="">
      <p:transition advTm="1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solidFill>
                  <a:srgbClr val="000000"/>
                </a:solidFill>
              </a:rPr>
              <a:t>Relative periods: </a:t>
            </a:r>
          </a:p>
          <a:p>
            <a:pPr marL="800100" lvl="1" indent="-342900">
              <a:buClr>
                <a:srgbClr val="008CCF"/>
              </a:buClr>
              <a:buFont typeface="Rubik" pitchFamily="2" charset="-79"/>
              <a:buChar char="•"/>
            </a:pPr>
            <a:r>
              <a:rPr lang="en-US" sz="2400" dirty="0">
                <a:solidFill>
                  <a:srgbClr val="000000"/>
                </a:solidFill>
              </a:rPr>
              <a:t>Relative to the </a:t>
            </a:r>
            <a:r>
              <a:rPr lang="en-US" sz="2400" dirty="0">
                <a:solidFill>
                  <a:srgbClr val="000000"/>
                </a:solidFill>
                <a:latin typeface="+mj-lt"/>
              </a:rPr>
              <a:t>current date</a:t>
            </a:r>
          </a:p>
          <a:p>
            <a:pPr marL="800100" lvl="1" indent="-342900">
              <a:buClr>
                <a:srgbClr val="008CCF"/>
              </a:buClr>
              <a:buFont typeface="Rubik" pitchFamily="2" charset="-79"/>
              <a:buChar char="•"/>
            </a:pPr>
            <a:r>
              <a:rPr lang="en-US" sz="2400" dirty="0">
                <a:solidFill>
                  <a:srgbClr val="000000"/>
                </a:solidFill>
              </a:rPr>
              <a:t>Update </a:t>
            </a:r>
            <a:r>
              <a:rPr lang="en-US" sz="2400" dirty="0">
                <a:solidFill>
                  <a:srgbClr val="000000"/>
                </a:solidFill>
                <a:latin typeface="+mj-lt"/>
              </a:rPr>
              <a:t>automatically</a:t>
            </a:r>
          </a:p>
          <a:p>
            <a:pPr marL="800100" lvl="1" indent="-342900">
              <a:buClr>
                <a:srgbClr val="008CCF"/>
              </a:buClr>
              <a:buFont typeface="Rubik" pitchFamily="2" charset="-79"/>
              <a:buChar char="•"/>
            </a:pPr>
            <a:r>
              <a:rPr lang="en-US" sz="2400" dirty="0">
                <a:solidFill>
                  <a:srgbClr val="000000"/>
                </a:solidFill>
              </a:rPr>
              <a:t>Useful for </a:t>
            </a:r>
            <a:r>
              <a:rPr lang="en-US" sz="2400" dirty="0">
                <a:solidFill>
                  <a:srgbClr val="000000"/>
                </a:solidFill>
                <a:latin typeface="+mj-lt"/>
              </a:rPr>
              <a:t>reports</a:t>
            </a:r>
            <a:endParaRPr lang="en-US" sz="2400" dirty="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solidFill>
                  <a:srgbClr val="000000"/>
                </a:solidFill>
              </a:rPr>
              <a:t>Fixed periods: </a:t>
            </a:r>
          </a:p>
          <a:p>
            <a:pPr marL="800100" lvl="1" indent="-342900">
              <a:buClr>
                <a:srgbClr val="008CCF"/>
              </a:buClr>
              <a:buFont typeface="Rubik" pitchFamily="2" charset="-79"/>
              <a:buChar char="•"/>
            </a:pPr>
            <a:r>
              <a:rPr lang="en-US" sz="2400" dirty="0">
                <a:solidFill>
                  <a:srgbClr val="000000"/>
                </a:solidFill>
              </a:rPr>
              <a:t>The </a:t>
            </a:r>
            <a:r>
              <a:rPr lang="en-US" sz="2400" dirty="0">
                <a:solidFill>
                  <a:srgbClr val="000000"/>
                </a:solidFill>
                <a:latin typeface="+mj-lt"/>
              </a:rPr>
              <a:t>exact</a:t>
            </a:r>
            <a:r>
              <a:rPr lang="en-US" sz="2400" dirty="0">
                <a:solidFill>
                  <a:srgbClr val="000000"/>
                </a:solidFill>
              </a:rPr>
              <a:t> timeframe</a:t>
            </a:r>
            <a:endParaRPr lang="en-US" sz="2400" dirty="0">
              <a:solidFill>
                <a:srgbClr val="000000"/>
              </a:solidFill>
              <a:latin typeface="+mj-lt"/>
            </a:endParaRPr>
          </a:p>
          <a:p>
            <a:pPr marL="800100" lvl="1" indent="-342900">
              <a:buClr>
                <a:srgbClr val="008CCF"/>
              </a:buClr>
              <a:buFont typeface="Rubik" pitchFamily="2" charset="-79"/>
              <a:buChar char="•"/>
            </a:pPr>
            <a:r>
              <a:rPr lang="en-US" sz="2400" dirty="0">
                <a:solidFill>
                  <a:srgbClr val="000000"/>
                </a:solidFill>
              </a:rPr>
              <a:t>Will </a:t>
            </a:r>
            <a:r>
              <a:rPr lang="en-US" sz="2400" dirty="0">
                <a:solidFill>
                  <a:srgbClr val="000000"/>
                </a:solidFill>
                <a:latin typeface="+mj-lt"/>
              </a:rPr>
              <a:t>not update </a:t>
            </a:r>
            <a:r>
              <a:rPr lang="en-US" sz="2400" dirty="0">
                <a:solidFill>
                  <a:srgbClr val="000000"/>
                </a:solidFill>
              </a:rPr>
              <a:t>with time</a:t>
            </a:r>
            <a:endParaRPr lang="en-US" sz="2400" dirty="0">
              <a:solidFill>
                <a:srgbClr val="000000"/>
              </a:solidFill>
              <a:latin typeface="+mj-lt"/>
            </a:endParaRPr>
          </a:p>
          <a:p>
            <a:pPr marL="800100" lvl="1" indent="-342900">
              <a:buClr>
                <a:srgbClr val="008CCF"/>
              </a:buClr>
              <a:buFont typeface="Rubik" pitchFamily="2" charset="-79"/>
              <a:buChar char="•"/>
            </a:pPr>
            <a:r>
              <a:rPr lang="en-US" sz="2400" dirty="0">
                <a:solidFill>
                  <a:srgbClr val="000000"/>
                </a:solidFill>
              </a:rPr>
              <a:t>Shows data for a specific period</a:t>
            </a:r>
            <a:endParaRPr lang="en-US" sz="2400" dirty="0">
              <a:latin typeface="+mj-lt"/>
            </a:endParaRPr>
          </a:p>
        </p:txBody>
      </p:sp>
      <p:pic>
        <p:nvPicPr>
          <p:cNvPr id="8" name="Graphic 7" descr="Arrow: Straight with solid fill">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V="1">
            <a:off x="3384216" y="584202"/>
            <a:ext cx="647698" cy="647698"/>
          </a:xfrm>
          <a:prstGeom prst="rect">
            <a:avLst/>
          </a:prstGeom>
        </p:spPr>
      </p:pic>
      <p:pic>
        <p:nvPicPr>
          <p:cNvPr id="9" name="Graphic 8" descr="Arrow: Straight with solid fill">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flipV="1">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p14:dur="250" advTm="49896"/>
    </mc:Choice>
    <mc:Fallback xmlns="">
      <p:transition advTm="49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5">
                                            <p:txEl>
                                              <p:pRg st="0" end="0"/>
                                            </p:txEl>
                                          </p:spTgt>
                                        </p:tgtEl>
                                      </p:cBhvr>
                                    </p:animEffect>
                                    <p:set>
                                      <p:cBhvr>
                                        <p:cTn id="33" dur="1" fill="hold">
                                          <p:stCondLst>
                                            <p:cond delay="499"/>
                                          </p:stCondLst>
                                        </p:cTn>
                                        <p:tgtEl>
                                          <p:spTgt spid="5">
                                            <p:txEl>
                                              <p:pRg st="0" end="0"/>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xEl>
                                              <p:pRg st="1" end="1"/>
                                            </p:txEl>
                                          </p:spTgt>
                                        </p:tgtEl>
                                      </p:cBhvr>
                                    </p:animEffect>
                                    <p:set>
                                      <p:cBhvr>
                                        <p:cTn id="36" dur="1" fill="hold">
                                          <p:stCondLst>
                                            <p:cond delay="499"/>
                                          </p:stCondLst>
                                        </p:cTn>
                                        <p:tgtEl>
                                          <p:spTgt spid="5">
                                            <p:txEl>
                                              <p:pRg st="1" end="1"/>
                                            </p:txEl>
                                          </p:spTgt>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
                                            <p:txEl>
                                              <p:pRg st="2" end="2"/>
                                            </p:txEl>
                                          </p:spTgt>
                                        </p:tgtEl>
                                      </p:cBhvr>
                                    </p:animEffect>
                                    <p:set>
                                      <p:cBhvr>
                                        <p:cTn id="39" dur="1" fill="hold">
                                          <p:stCondLst>
                                            <p:cond delay="499"/>
                                          </p:stCondLst>
                                        </p:cTn>
                                        <p:tgtEl>
                                          <p:spTgt spid="5">
                                            <p:txEl>
                                              <p:pRg st="2" end="2"/>
                                            </p:txEl>
                                          </p:spTgt>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5">
                                            <p:txEl>
                                              <p:pRg st="3" end="3"/>
                                            </p:txEl>
                                          </p:spTgt>
                                        </p:tgtEl>
                                      </p:cBhvr>
                                    </p:animEffect>
                                    <p:set>
                                      <p:cBhvr>
                                        <p:cTn id="42" dur="1" fill="hold">
                                          <p:stCondLst>
                                            <p:cond delay="499"/>
                                          </p:stCondLst>
                                        </p:cTn>
                                        <p:tgtEl>
                                          <p:spTgt spid="5">
                                            <p:txEl>
                                              <p:pRg st="3" end="3"/>
                                            </p:txEl>
                                          </p:spTgt>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7">
                                            <p:txEl>
                                              <p:pRg st="0" end="0"/>
                                            </p:txEl>
                                          </p:spTgt>
                                        </p:tgtEl>
                                        <p:attrNameLst>
                                          <p:attrName>style.visibility</p:attrName>
                                        </p:attrNameLst>
                                      </p:cBhvr>
                                      <p:to>
                                        <p:strVal val="visible"/>
                                      </p:to>
                                    </p:set>
                                    <p:animEffect transition="in" filter="fade">
                                      <p:cBhvr>
                                        <p:cTn id="48" dur="500"/>
                                        <p:tgtEl>
                                          <p:spTgt spid="7">
                                            <p:txEl>
                                              <p:pRg st="0" end="0"/>
                                            </p:txEl>
                                          </p:spTgt>
                                        </p:tgtEl>
                                      </p:cBhvr>
                                    </p:animEffect>
                                  </p:childTnLst>
                                </p:cTn>
                              </p:par>
                              <p:par>
                                <p:cTn id="49" presetID="22" presetClass="entr" presetSubtype="1"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u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txEl>
                                              <p:pRg st="1" end="1"/>
                                            </p:txEl>
                                          </p:spTgt>
                                        </p:tgtEl>
                                        <p:attrNameLst>
                                          <p:attrName>style.visibility</p:attrName>
                                        </p:attrNameLst>
                                      </p:cBhvr>
                                      <p:to>
                                        <p:strVal val="visible"/>
                                      </p:to>
                                    </p:set>
                                    <p:animEffect transition="in" filter="fade">
                                      <p:cBhvr>
                                        <p:cTn id="56" dur="500"/>
                                        <p:tgtEl>
                                          <p:spTgt spid="7">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txEl>
                                              <p:pRg st="2" end="2"/>
                                            </p:txEl>
                                          </p:spTgt>
                                        </p:tgtEl>
                                        <p:attrNameLst>
                                          <p:attrName>style.visibility</p:attrName>
                                        </p:attrNameLst>
                                      </p:cBhvr>
                                      <p:to>
                                        <p:strVal val="visible"/>
                                      </p:to>
                                    </p:set>
                                    <p:animEffect transition="in" filter="fade">
                                      <p:cBhvr>
                                        <p:cTn id="61" dur="500"/>
                                        <p:tgtEl>
                                          <p:spTgt spid="7">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
                                            <p:txEl>
                                              <p:pRg st="3" end="3"/>
                                            </p:txEl>
                                          </p:spTgt>
                                        </p:tgtEl>
                                        <p:attrNameLst>
                                          <p:attrName>style.visibility</p:attrName>
                                        </p:attrNameLst>
                                      </p:cBhvr>
                                      <p:to>
                                        <p:strVal val="visible"/>
                                      </p:to>
                                    </p:set>
                                    <p:animEffect transition="in" filter="fade">
                                      <p:cBhvr>
                                        <p:cTn id="66" dur="500"/>
                                        <p:tgtEl>
                                          <p:spTgt spid="7">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7">
                                            <p:txEl>
                                              <p:pRg st="0" end="0"/>
                                            </p:txEl>
                                          </p:spTgt>
                                        </p:tgtEl>
                                      </p:cBhvr>
                                    </p:animEffect>
                                    <p:set>
                                      <p:cBhvr>
                                        <p:cTn id="71" dur="1" fill="hold">
                                          <p:stCondLst>
                                            <p:cond delay="499"/>
                                          </p:stCondLst>
                                        </p:cTn>
                                        <p:tgtEl>
                                          <p:spTgt spid="7">
                                            <p:txEl>
                                              <p:pRg st="0" end="0"/>
                                            </p:txEl>
                                          </p:spTgt>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7">
                                            <p:txEl>
                                              <p:pRg st="1" end="1"/>
                                            </p:txEl>
                                          </p:spTgt>
                                        </p:tgtEl>
                                      </p:cBhvr>
                                    </p:animEffect>
                                    <p:set>
                                      <p:cBhvr>
                                        <p:cTn id="74" dur="1" fill="hold">
                                          <p:stCondLst>
                                            <p:cond delay="499"/>
                                          </p:stCondLst>
                                        </p:cTn>
                                        <p:tgtEl>
                                          <p:spTgt spid="7">
                                            <p:txEl>
                                              <p:pRg st="1" end="1"/>
                                            </p:txEl>
                                          </p:spTgt>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7">
                                            <p:txEl>
                                              <p:pRg st="2" end="2"/>
                                            </p:txEl>
                                          </p:spTgt>
                                        </p:tgtEl>
                                      </p:cBhvr>
                                    </p:animEffect>
                                    <p:set>
                                      <p:cBhvr>
                                        <p:cTn id="77" dur="1" fill="hold">
                                          <p:stCondLst>
                                            <p:cond delay="499"/>
                                          </p:stCondLst>
                                        </p:cTn>
                                        <p:tgtEl>
                                          <p:spTgt spid="7">
                                            <p:txEl>
                                              <p:pRg st="2" end="2"/>
                                            </p:txEl>
                                          </p:spTgt>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7">
                                            <p:txEl>
                                              <p:pRg st="3" end="3"/>
                                            </p:txEl>
                                          </p:spTgt>
                                        </p:tgtEl>
                                      </p:cBhvr>
                                    </p:animEffect>
                                    <p:set>
                                      <p:cBhvr>
                                        <p:cTn id="80" dur="1" fill="hold">
                                          <p:stCondLst>
                                            <p:cond delay="499"/>
                                          </p:stCondLst>
                                        </p:cTn>
                                        <p:tgtEl>
                                          <p:spTgt spid="7">
                                            <p:txEl>
                                              <p:pRg st="3" end="3"/>
                                            </p:txEl>
                                          </p:spTgt>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4"/>
                                        </p:tgtEl>
                                      </p:cBhvr>
                                    </p:animEffect>
                                    <p:set>
                                      <p:cBhvr>
                                        <p:cTn id="83" dur="1" fill="hold">
                                          <p:stCondLst>
                                            <p:cond delay="499"/>
                                          </p:stCondLst>
                                        </p:cTn>
                                        <p:tgtEl>
                                          <p:spTgt spid="4"/>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9"/>
                                        </p:tgtEl>
                                      </p:cBhvr>
                                    </p:animEffect>
                                    <p:set>
                                      <p:cBhvr>
                                        <p:cTn id="8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uiExpand="1" build="p"/>
      <p:bldP spid="5" grpId="1" build="allAtOnce"/>
      <p:bldP spid="7" grpId="0" uiExpand="1" build="p"/>
      <p:bldP spid="7" grpId="1"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p14:dur="10" advTm="42000"/>
    </mc:Choice>
    <mc:Fallback xmlns="">
      <p:transition advTm="4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Flexible visualization tool</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Can be created in the data visualizer app</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Open a pivot table:</a:t>
            </a:r>
          </a:p>
          <a:p>
            <a:pPr marL="800100" lvl="1" indent="-342900">
              <a:buClr>
                <a:srgbClr val="008CCF"/>
              </a:buClr>
              <a:buFont typeface="Rubik" pitchFamily="2" charset="-79"/>
              <a:buChar char="•"/>
            </a:pPr>
            <a:r>
              <a:rPr lang="en-US" sz="2400" dirty="0"/>
              <a:t>From a dashboard</a:t>
            </a:r>
          </a:p>
          <a:p>
            <a:pPr marL="800100" lvl="1" indent="-342900">
              <a:buClr>
                <a:srgbClr val="008CCF"/>
              </a:buClr>
              <a:buFont typeface="Rubik" pitchFamily="2" charset="-79"/>
              <a:buChar char="•"/>
            </a:pPr>
            <a:r>
              <a:rPr lang="en-US" sz="2400" dirty="0"/>
              <a:t>From the Apps menu</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Main dimensions:</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Data items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Period </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err="1"/>
              <a:t>Organisation</a:t>
            </a:r>
            <a:r>
              <a:rPr lang="en-US" sz="2400" dirty="0"/>
              <a:t> unit </a:t>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w="47625" cap="rnd">
            <a:solidFill>
              <a:schemeClr val="accent2"/>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w="47625" cap="rnd">
            <a:solidFill>
              <a:schemeClr val="accent2"/>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w="47625" cap="rnd">
            <a:solidFill>
              <a:schemeClr val="accent2"/>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spd="slow" advTm="2918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Effect transition="in" filter="fade">
                                      <p:cBhvr>
                                        <p:cTn id="25" dur="500"/>
                                        <p:tgtEl>
                                          <p:spTgt spid="2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xEl>
                                              <p:pRg st="1" end="1"/>
                                            </p:txEl>
                                          </p:spTgt>
                                        </p:tgtEl>
                                        <p:attrNameLst>
                                          <p:attrName>style.visibility</p:attrName>
                                        </p:attrNameLst>
                                      </p:cBhvr>
                                      <p:to>
                                        <p:strVal val="visible"/>
                                      </p:to>
                                    </p:set>
                                    <p:animEffect transition="in" filter="fade">
                                      <p:cBhvr>
                                        <p:cTn id="30" dur="500"/>
                                        <p:tgtEl>
                                          <p:spTgt spid="2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xEl>
                                              <p:pRg st="2" end="2"/>
                                            </p:txEl>
                                          </p:spTgt>
                                        </p:tgtEl>
                                        <p:attrNameLst>
                                          <p:attrName>style.visibility</p:attrName>
                                        </p:attrNameLst>
                                      </p:cBhvr>
                                      <p:to>
                                        <p:strVal val="visible"/>
                                      </p:to>
                                    </p:set>
                                    <p:animEffect transition="in" filter="fade">
                                      <p:cBhvr>
                                        <p:cTn id="35" dur="500"/>
                                        <p:tgtEl>
                                          <p:spTgt spid="2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left)">
                                      <p:cBhvr>
                                        <p:cTn id="69" dur="500"/>
                                        <p:tgtEl>
                                          <p:spTgt spid="40"/>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wipe(left)">
                                      <p:cBhvr>
                                        <p:cTn id="78" dur="500"/>
                                        <p:tgtEl>
                                          <p:spTgt spid="41"/>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animBg="1"/>
      <p:bldP spid="23" grpId="0"/>
      <p:bldP spid="24" grpId="0" uiExpand="1" build="p"/>
      <p:bldP spid="25" grpId="0"/>
      <p:bldP spid="26" grpId="0" animBg="1"/>
      <p:bldP spid="27" grpId="0"/>
      <p:bldP spid="28" grpId="0"/>
      <p:bldP spid="36" grpId="0"/>
      <p:bldP spid="38"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What is a pivot table?</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What type of data can we analyze with it?</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7608"/>
    </mc:Choice>
    <mc:Fallback xmlns="">
      <p:transition spd="slow" advTm="76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n-US" dirty="0"/>
              <a:t>In this video, you will see…</a:t>
            </a:r>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name="connsiteX0" fmla="*/ 42560 w 2347011"/>
                <a:gd name="connsiteY0" fmla="*/ -231 h 1606210"/>
                <a:gd name="connsiteX1" fmla="*/ 2304399 w 2347011"/>
                <a:gd name="connsiteY1" fmla="*/ -231 h 1606210"/>
                <a:gd name="connsiteX2" fmla="*/ 2346985 w 2347011"/>
                <a:gd name="connsiteY2" fmla="*/ 42355 h 1606210"/>
                <a:gd name="connsiteX3" fmla="*/ 2346985 w 2347011"/>
                <a:gd name="connsiteY3" fmla="*/ 1563393 h 1606210"/>
                <a:gd name="connsiteX4" fmla="*/ 2304399 w 2347011"/>
                <a:gd name="connsiteY4" fmla="*/ 1605979 h 1606210"/>
                <a:gd name="connsiteX5" fmla="*/ 42560 w 2347011"/>
                <a:gd name="connsiteY5" fmla="*/ 1605979 h 1606210"/>
                <a:gd name="connsiteX6" fmla="*/ -26 w 2347011"/>
                <a:gd name="connsiteY6" fmla="*/ 1563393 h 1606210"/>
                <a:gd name="connsiteX7" fmla="*/ -26 w 2347011"/>
                <a:gd name="connsiteY7" fmla="*/ 42469 h 1606210"/>
                <a:gd name="connsiteX8" fmla="*/ 42560 w 2347011"/>
                <a:gd name="connsiteY8" fmla="*/ -231 h 160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011" h="1606210">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w="2833"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name="connsiteX0" fmla="*/ 24277 w 2183168"/>
                <a:gd name="connsiteY0" fmla="*/ -231 h 1437682"/>
                <a:gd name="connsiteX1" fmla="*/ 2158840 w 2183168"/>
                <a:gd name="connsiteY1" fmla="*/ -231 h 1437682"/>
                <a:gd name="connsiteX2" fmla="*/ 2183142 w 2183168"/>
                <a:gd name="connsiteY2" fmla="*/ 24242 h 1437682"/>
                <a:gd name="connsiteX3" fmla="*/ 2183142 w 2183168"/>
                <a:gd name="connsiteY3" fmla="*/ 24270 h 1437682"/>
                <a:gd name="connsiteX4" fmla="*/ 2183142 w 2183168"/>
                <a:gd name="connsiteY4" fmla="*/ 1412950 h 1437682"/>
                <a:gd name="connsiteX5" fmla="*/ 2158868 w 2183168"/>
                <a:gd name="connsiteY5" fmla="*/ 1437451 h 1437682"/>
                <a:gd name="connsiteX6" fmla="*/ 2158840 w 2183168"/>
                <a:gd name="connsiteY6" fmla="*/ 1437451 h 1437682"/>
                <a:gd name="connsiteX7" fmla="*/ 24277 w 2183168"/>
                <a:gd name="connsiteY7" fmla="*/ 1437451 h 1437682"/>
                <a:gd name="connsiteX8" fmla="*/ -26 w 2183168"/>
                <a:gd name="connsiteY8" fmla="*/ 1412979 h 1437682"/>
                <a:gd name="connsiteX9" fmla="*/ -26 w 2183168"/>
                <a:gd name="connsiteY9" fmla="*/ 1412950 h 1437682"/>
                <a:gd name="connsiteX10" fmla="*/ -26 w 2183168"/>
                <a:gd name="connsiteY10" fmla="*/ 24270 h 1437682"/>
                <a:gd name="connsiteX11" fmla="*/ 24248 w 2183168"/>
                <a:gd name="connsiteY11" fmla="*/ -231 h 1437682"/>
                <a:gd name="connsiteX12" fmla="*/ 24277 w 2183168"/>
                <a:gd name="connsiteY12" fmla="*/ -231 h 143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3168" h="1437682">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w="2833"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name="connsiteX0" fmla="*/ 36541 w 36567"/>
                <a:gd name="connsiteY0" fmla="*/ 18053 h 36567"/>
                <a:gd name="connsiteX1" fmla="*/ 18258 w 36567"/>
                <a:gd name="connsiteY1" fmla="*/ 36336 h 36567"/>
                <a:gd name="connsiteX2" fmla="*/ -26 w 36567"/>
                <a:gd name="connsiteY2" fmla="*/ 18053 h 36567"/>
                <a:gd name="connsiteX3" fmla="*/ 18258 w 36567"/>
                <a:gd name="connsiteY3" fmla="*/ -231 h 36567"/>
                <a:gd name="connsiteX4" fmla="*/ 36541 w 36567"/>
                <a:gd name="connsiteY4" fmla="*/ 18053 h 36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7" h="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w="2833"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name="connsiteX0" fmla="*/ 2920139 w 2921414"/>
                <a:gd name="connsiteY0" fmla="*/ -231 h 100389"/>
                <a:gd name="connsiteX1" fmla="*/ 1668814 w 2921414"/>
                <a:gd name="connsiteY1" fmla="*/ -231 h 100389"/>
                <a:gd name="connsiteX2" fmla="*/ 1640423 w 2921414"/>
                <a:gd name="connsiteY2" fmla="*/ 45393 h 100389"/>
                <a:gd name="connsiteX3" fmla="*/ 1278015 w 2921414"/>
                <a:gd name="connsiteY3" fmla="*/ 45393 h 100389"/>
                <a:gd name="connsiteX4" fmla="*/ 1249624 w 2921414"/>
                <a:gd name="connsiteY4" fmla="*/ -231 h 100389"/>
                <a:gd name="connsiteX5" fmla="*/ 1223 w 2921414"/>
                <a:gd name="connsiteY5" fmla="*/ -231 h 100389"/>
                <a:gd name="connsiteX6" fmla="*/ -26 w 2921414"/>
                <a:gd name="connsiteY6" fmla="*/ 2268 h 100389"/>
                <a:gd name="connsiteX7" fmla="*/ 165634 w 2921414"/>
                <a:gd name="connsiteY7" fmla="*/ 100159 h 100389"/>
                <a:gd name="connsiteX8" fmla="*/ 2755728 w 2921414"/>
                <a:gd name="connsiteY8" fmla="*/ 100159 h 100389"/>
                <a:gd name="connsiteX9" fmla="*/ 2921388 w 2921414"/>
                <a:gd name="connsiteY9" fmla="*/ 2268 h 100389"/>
                <a:gd name="connsiteX10" fmla="*/ 2920139 w 2921414"/>
                <a:gd name="connsiteY10" fmla="*/ -231 h 10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1414" h="100389">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w="2833" cap="flat">
              <a:noFill/>
              <a:prstDash val="solid"/>
              <a:miter/>
            </a:ln>
          </p:spPr>
          <p:txBody>
            <a:bodyPr rtlCol="0" anchor="ctr"/>
            <a:lstStyle/>
            <a:p>
              <a:endParaRPr lang="en-US" dirty="0"/>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Visualizer</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name="connsiteX0" fmla="*/ 32704 w 1803830"/>
                  <a:gd name="connsiteY0" fmla="*/ -231 h 1234476"/>
                  <a:gd name="connsiteX1" fmla="*/ 1771074 w 1803830"/>
                  <a:gd name="connsiteY1" fmla="*/ -231 h 1234476"/>
                  <a:gd name="connsiteX2" fmla="*/ 1803804 w 1803830"/>
                  <a:gd name="connsiteY2" fmla="*/ 32499 h 1234476"/>
                  <a:gd name="connsiteX3" fmla="*/ 1803804 w 1803830"/>
                  <a:gd name="connsiteY3" fmla="*/ 1201516 h 1234476"/>
                  <a:gd name="connsiteX4" fmla="*/ 1771074 w 1803830"/>
                  <a:gd name="connsiteY4" fmla="*/ 1234246 h 1234476"/>
                  <a:gd name="connsiteX5" fmla="*/ 32704 w 1803830"/>
                  <a:gd name="connsiteY5" fmla="*/ 1234246 h 1234476"/>
                  <a:gd name="connsiteX6" fmla="*/ -26 w 1803830"/>
                  <a:gd name="connsiteY6" fmla="*/ 1201516 h 1234476"/>
                  <a:gd name="connsiteX7" fmla="*/ -26 w 1803830"/>
                  <a:gd name="connsiteY7" fmla="*/ 32587 h 1234476"/>
                  <a:gd name="connsiteX8" fmla="*/ 32704 w 1803830"/>
                  <a:gd name="connsiteY8" fmla="*/ -231 h 123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830" h="1234476">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w="217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name="connsiteX0" fmla="*/ 18652 w 1677906"/>
                  <a:gd name="connsiteY0" fmla="*/ -231 h 1104952"/>
                  <a:gd name="connsiteX1" fmla="*/ 1659202 w 1677906"/>
                  <a:gd name="connsiteY1" fmla="*/ -231 h 1104952"/>
                  <a:gd name="connsiteX2" fmla="*/ 1677880 w 1677906"/>
                  <a:gd name="connsiteY2" fmla="*/ 18578 h 1104952"/>
                  <a:gd name="connsiteX3" fmla="*/ 1677880 w 1677906"/>
                  <a:gd name="connsiteY3" fmla="*/ 18600 h 1104952"/>
                  <a:gd name="connsiteX4" fmla="*/ 1677880 w 1677906"/>
                  <a:gd name="connsiteY4" fmla="*/ 1085890 h 1104952"/>
                  <a:gd name="connsiteX5" fmla="*/ 1659224 w 1677906"/>
                  <a:gd name="connsiteY5" fmla="*/ 1104721 h 1104952"/>
                  <a:gd name="connsiteX6" fmla="*/ 1659202 w 1677906"/>
                  <a:gd name="connsiteY6" fmla="*/ 1104721 h 1104952"/>
                  <a:gd name="connsiteX7" fmla="*/ 18652 w 1677906"/>
                  <a:gd name="connsiteY7" fmla="*/ 1104721 h 1104952"/>
                  <a:gd name="connsiteX8" fmla="*/ -26 w 1677906"/>
                  <a:gd name="connsiteY8" fmla="*/ 1085912 h 1104952"/>
                  <a:gd name="connsiteX9" fmla="*/ -26 w 1677906"/>
                  <a:gd name="connsiteY9" fmla="*/ 1085890 h 1104952"/>
                  <a:gd name="connsiteX10" fmla="*/ -26 w 1677906"/>
                  <a:gd name="connsiteY10" fmla="*/ 18600 h 1104952"/>
                  <a:gd name="connsiteX11" fmla="*/ 18630 w 1677906"/>
                  <a:gd name="connsiteY11" fmla="*/ -231 h 1104952"/>
                  <a:gd name="connsiteX12" fmla="*/ 18652 w 1677906"/>
                  <a:gd name="connsiteY12" fmla="*/ -231 h 1104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7906" h="1104952">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w="217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name="connsiteX0" fmla="*/ 28078 w 28104"/>
                  <a:gd name="connsiteY0" fmla="*/ 13821 h 28104"/>
                  <a:gd name="connsiteX1" fmla="*/ 14026 w 28104"/>
                  <a:gd name="connsiteY1" fmla="*/ 27874 h 28104"/>
                  <a:gd name="connsiteX2" fmla="*/ -26 w 28104"/>
                  <a:gd name="connsiteY2" fmla="*/ 13821 h 28104"/>
                  <a:gd name="connsiteX3" fmla="*/ 14026 w 28104"/>
                  <a:gd name="connsiteY3" fmla="*/ -231 h 28104"/>
                  <a:gd name="connsiteX4" fmla="*/ 28078 w 28104"/>
                  <a:gd name="connsiteY4" fmla="*/ 13821 h 2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04" h="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w="2175" cap="flat">
                <a:noFill/>
                <a:prstDash val="solid"/>
                <a:miter/>
              </a:ln>
            </p:spPr>
            <p:txBody>
              <a:bodyPr rtlCol="0" anchor="ctr"/>
              <a:lstStyle/>
              <a:p>
                <a:endParaRPr lang="en-US" dirty="0"/>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Main dimensions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spd="slow" advTm="12816">
        <p159:morph option="byObject"/>
      </p:transition>
    </mc:Choice>
    <mc:Fallback xmlns="">
      <p:transition spd="slow" advTm="128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0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n-US" dirty="0"/>
              <a:t>What is a pivot table?</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name="connsiteX0" fmla="*/ 2578854 w 2623806"/>
              <a:gd name="connsiteY0" fmla="*/ 2028271 h 2028271"/>
              <a:gd name="connsiteX1" fmla="*/ 44953 w 2623806"/>
              <a:gd name="connsiteY1" fmla="*/ 2028271 h 2028271"/>
              <a:gd name="connsiteX2" fmla="*/ 0 w 2623806"/>
              <a:gd name="connsiteY2" fmla="*/ 1983319 h 2028271"/>
              <a:gd name="connsiteX3" fmla="*/ 0 w 2623806"/>
              <a:gd name="connsiteY3" fmla="*/ 44953 h 2028271"/>
              <a:gd name="connsiteX4" fmla="*/ 44953 w 2623806"/>
              <a:gd name="connsiteY4" fmla="*/ 0 h 2028271"/>
              <a:gd name="connsiteX5" fmla="*/ 2578854 w 2623806"/>
              <a:gd name="connsiteY5" fmla="*/ 0 h 2028271"/>
              <a:gd name="connsiteX6" fmla="*/ 2623807 w 2623806"/>
              <a:gd name="connsiteY6" fmla="*/ 44953 h 2028271"/>
              <a:gd name="connsiteX7" fmla="*/ 2623807 w 2623806"/>
              <a:gd name="connsiteY7" fmla="*/ 1983319 h 2028271"/>
              <a:gd name="connsiteX8" fmla="*/ 2578854 w 2623806"/>
              <a:gd name="connsiteY8" fmla="*/ 2028271 h 202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806" h="2028271">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w="35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w="35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w="35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w="35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w="35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w="35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name="connsiteX0" fmla="*/ 192758 w 221887"/>
              <a:gd name="connsiteY0" fmla="*/ 412127 h 412127"/>
              <a:gd name="connsiteX1" fmla="*/ 29129 w 221887"/>
              <a:gd name="connsiteY1" fmla="*/ 412127 h 412127"/>
              <a:gd name="connsiteX2" fmla="*/ 0 w 221887"/>
              <a:gd name="connsiteY2" fmla="*/ 382998 h 412127"/>
              <a:gd name="connsiteX3" fmla="*/ 0 w 221887"/>
              <a:gd name="connsiteY3" fmla="*/ 29129 h 412127"/>
              <a:gd name="connsiteX4" fmla="*/ 29129 w 221887"/>
              <a:gd name="connsiteY4" fmla="*/ 0 h 412127"/>
              <a:gd name="connsiteX5" fmla="*/ 192758 w 221887"/>
              <a:gd name="connsiteY5" fmla="*/ 0 h 412127"/>
              <a:gd name="connsiteX6" fmla="*/ 221887 w 221887"/>
              <a:gd name="connsiteY6" fmla="*/ 29129 h 412127"/>
              <a:gd name="connsiteX7" fmla="*/ 221887 w 221887"/>
              <a:gd name="connsiteY7" fmla="*/ 383358 h 412127"/>
              <a:gd name="connsiteX8" fmla="*/ 192758 w 2218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12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w="35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w="3590"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w="3590"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w="3590"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w="35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w="3590" cap="flat">
            <a:noFill/>
            <a:prstDash val="solid"/>
            <a:miter/>
          </a:ln>
        </p:spPr>
        <p:txBody>
          <a:bodyPr rtlCol="0" anchor="ctr"/>
          <a:lstStyle/>
          <a:p>
            <a:endParaRPr lang="en-US" dirty="0"/>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200">
        <p159:morph option="byObject"/>
      </p:transition>
    </mc:Choice>
    <mc:Fallback xmlns="">
      <p:transition spd="slow" advTm="12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P spid="13" grpId="0" animBg="1"/>
      <p:bldP spid="16" grpId="0" animBg="1"/>
      <p:bldP spid="17" grpId="0" animBg="1"/>
      <p:bldP spid="18" grpId="0" animBg="1"/>
      <p:bldP spid="20" grpId="0" animBg="1"/>
      <p:bldP spid="21" grpId="0" animBg="1"/>
      <p:bldP spid="23" grpId="0" animBg="1"/>
      <p:bldP spid="24" grpId="0" animBg="1"/>
      <p:bldP spid="25" grpId="0" animBg="1"/>
      <p:bldP spid="26" grpId="0" animBg="1"/>
      <p:bldP spid="11" grpId="0" animBg="1"/>
      <p:bldP spid="15" grpId="0" animBg="1"/>
      <p:bldP spid="19" grpId="0" animBg="1"/>
      <p:bldP spid="6" grpId="0" animBg="1"/>
      <p:bldP spid="7" grpId="0" animBg="1"/>
      <p:bldP spid="8"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n-US" dirty="0"/>
              <a:t>What is a pivot table?</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name="connsiteX0" fmla="*/ 2578854 w 2623806"/>
              <a:gd name="connsiteY0" fmla="*/ 2028271 h 2028271"/>
              <a:gd name="connsiteX1" fmla="*/ 44953 w 2623806"/>
              <a:gd name="connsiteY1" fmla="*/ 2028271 h 2028271"/>
              <a:gd name="connsiteX2" fmla="*/ 0 w 2623806"/>
              <a:gd name="connsiteY2" fmla="*/ 1983319 h 2028271"/>
              <a:gd name="connsiteX3" fmla="*/ 0 w 2623806"/>
              <a:gd name="connsiteY3" fmla="*/ 44953 h 2028271"/>
              <a:gd name="connsiteX4" fmla="*/ 44953 w 2623806"/>
              <a:gd name="connsiteY4" fmla="*/ 0 h 2028271"/>
              <a:gd name="connsiteX5" fmla="*/ 2578854 w 2623806"/>
              <a:gd name="connsiteY5" fmla="*/ 0 h 2028271"/>
              <a:gd name="connsiteX6" fmla="*/ 2623807 w 2623806"/>
              <a:gd name="connsiteY6" fmla="*/ 44953 h 2028271"/>
              <a:gd name="connsiteX7" fmla="*/ 2623807 w 2623806"/>
              <a:gd name="connsiteY7" fmla="*/ 1983319 h 2028271"/>
              <a:gd name="connsiteX8" fmla="*/ 2578854 w 2623806"/>
              <a:gd name="connsiteY8" fmla="*/ 2028271 h 202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806" h="2028271">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w="35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w="35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w="35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w="35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w="35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w="35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w="35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name="connsiteX0" fmla="*/ 192758 w 221887"/>
              <a:gd name="connsiteY0" fmla="*/ 412127 h 412127"/>
              <a:gd name="connsiteX1" fmla="*/ 29129 w 221887"/>
              <a:gd name="connsiteY1" fmla="*/ 412127 h 412127"/>
              <a:gd name="connsiteX2" fmla="*/ 0 w 221887"/>
              <a:gd name="connsiteY2" fmla="*/ 382998 h 412127"/>
              <a:gd name="connsiteX3" fmla="*/ 0 w 221887"/>
              <a:gd name="connsiteY3" fmla="*/ 29129 h 412127"/>
              <a:gd name="connsiteX4" fmla="*/ 29129 w 221887"/>
              <a:gd name="connsiteY4" fmla="*/ 0 h 412127"/>
              <a:gd name="connsiteX5" fmla="*/ 192758 w 221887"/>
              <a:gd name="connsiteY5" fmla="*/ 0 h 412127"/>
              <a:gd name="connsiteX6" fmla="*/ 221887 w 221887"/>
              <a:gd name="connsiteY6" fmla="*/ 29129 h 412127"/>
              <a:gd name="connsiteX7" fmla="*/ 221887 w 221887"/>
              <a:gd name="connsiteY7" fmla="*/ 383358 h 412127"/>
              <a:gd name="connsiteX8" fmla="*/ 192758 w 2218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12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w="35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w="35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w="35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w="35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w="35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w="3590" cap="flat">
            <a:no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Calculate</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Summarize </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Analyze  </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72" advTm="8569">
        <p159:morph option="byObject"/>
      </p:transition>
    </mc:Choice>
    <mc:Fallback xmlns="">
      <p:transition advTm="85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1"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name="connsiteX0" fmla="*/ 2578854 w 2623806"/>
              <a:gd name="connsiteY0" fmla="*/ 2028271 h 2028271"/>
              <a:gd name="connsiteX1" fmla="*/ 44953 w 2623806"/>
              <a:gd name="connsiteY1" fmla="*/ 2028271 h 2028271"/>
              <a:gd name="connsiteX2" fmla="*/ 0 w 2623806"/>
              <a:gd name="connsiteY2" fmla="*/ 1983319 h 2028271"/>
              <a:gd name="connsiteX3" fmla="*/ 0 w 2623806"/>
              <a:gd name="connsiteY3" fmla="*/ 44953 h 2028271"/>
              <a:gd name="connsiteX4" fmla="*/ 44953 w 2623806"/>
              <a:gd name="connsiteY4" fmla="*/ 0 h 2028271"/>
              <a:gd name="connsiteX5" fmla="*/ 2578854 w 2623806"/>
              <a:gd name="connsiteY5" fmla="*/ 0 h 2028271"/>
              <a:gd name="connsiteX6" fmla="*/ 2623807 w 2623806"/>
              <a:gd name="connsiteY6" fmla="*/ 44953 h 2028271"/>
              <a:gd name="connsiteX7" fmla="*/ 2623807 w 2623806"/>
              <a:gd name="connsiteY7" fmla="*/ 1983319 h 2028271"/>
              <a:gd name="connsiteX8" fmla="*/ 2578854 w 2623806"/>
              <a:gd name="connsiteY8" fmla="*/ 2028271 h 202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806" h="2028271">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w="3590"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a:r>
              <a:rPr lang="en-US" dirty="0"/>
              <a:t>What data models can be used?</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wrap="square" rtlCol="0">
            <a:spAutoFit/>
          </a:bodyPr>
          <a:lstStyle/>
          <a:p>
            <a:pPr algn="ctr">
              <a:buClr>
                <a:srgbClr val="008CCF"/>
              </a:buClr>
            </a:pPr>
            <a:r>
              <a:rPr lang="en-US" sz="5400" dirty="0">
                <a:solidFill>
                  <a:schemeClr val="tx2"/>
                </a:solidFill>
              </a:rPr>
              <a:t>123</a:t>
            </a:r>
          </a:p>
        </p:txBody>
      </p:sp>
      <p:grpSp>
        <p:nvGrpSpPr>
          <p:cNvPr id="6" name="Graphic 44" descr="Users with solid fill">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w="9525" cap="flat">
              <a:noFill/>
              <a:prstDash val="solid"/>
              <a:miter/>
            </a:ln>
          </p:spPr>
          <p:txBody>
            <a:bodyPr rtlCol="0" anchor="ctr"/>
            <a:lstStyle/>
            <a:p>
              <a:endParaRPr lang="en-US" dirty="0"/>
            </a:p>
          </p:txBody>
        </p:sp>
      </p:grpSp>
      <p:pic>
        <p:nvPicPr>
          <p:cNvPr id="13" name="Graphic 12" descr="Employee badge with solid fill">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Aggregate</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w="35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w="35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w="35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name="connsiteX0" fmla="*/ 192758 w 221887"/>
              <a:gd name="connsiteY0" fmla="*/ 412127 h 412127"/>
              <a:gd name="connsiteX1" fmla="*/ 29129 w 221887"/>
              <a:gd name="connsiteY1" fmla="*/ 412127 h 412127"/>
              <a:gd name="connsiteX2" fmla="*/ 0 w 221887"/>
              <a:gd name="connsiteY2" fmla="*/ 382998 h 412127"/>
              <a:gd name="connsiteX3" fmla="*/ 0 w 221887"/>
              <a:gd name="connsiteY3" fmla="*/ 29129 h 412127"/>
              <a:gd name="connsiteX4" fmla="*/ 29129 w 221887"/>
              <a:gd name="connsiteY4" fmla="*/ 0 h 412127"/>
              <a:gd name="connsiteX5" fmla="*/ 192758 w 221887"/>
              <a:gd name="connsiteY5" fmla="*/ 0 h 412127"/>
              <a:gd name="connsiteX6" fmla="*/ 221887 w 221887"/>
              <a:gd name="connsiteY6" fmla="*/ 29129 h 412127"/>
              <a:gd name="connsiteX7" fmla="*/ 221887 w 221887"/>
              <a:gd name="connsiteY7" fmla="*/ 383358 h 412127"/>
              <a:gd name="connsiteX8" fmla="*/ 192758 w 2218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12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w="35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name="adj1" fmla="val 50000"/>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rot="16200000" flipH="1">
            <a:off x="7333724" y="2506903"/>
            <a:ext cx="571682" cy="3041848"/>
          </a:xfrm>
          <a:prstGeom prst="bentConnector3">
            <a:avLst>
              <a:gd name="adj1" fmla="val 58886"/>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168" advTm="12961">
        <p159:morph option="byObject"/>
      </p:transition>
    </mc:Choice>
    <mc:Fallback xmlns="">
      <p:transition spd="slow" advTm="129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up)">
                                      <p:cBhvr>
                                        <p:cTn id="12" dur="500"/>
                                        <p:tgtEl>
                                          <p:spTgt spid="72"/>
                                        </p:tgtEl>
                                      </p:cBhvr>
                                    </p:animEffect>
                                  </p:childTnLst>
                                </p:cTn>
                              </p:par>
                              <p:par>
                                <p:cTn id="13" presetID="22" presetClass="entr" presetSubtype="1"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up)">
                                      <p:cBhvr>
                                        <p:cTn id="15" dur="500"/>
                                        <p:tgtEl>
                                          <p:spTgt spid="94"/>
                                        </p:tgtEl>
                                      </p:cBhvr>
                                    </p:animEffect>
                                  </p:childTnLst>
                                </p:cTn>
                              </p:par>
                              <p:par>
                                <p:cTn id="16" presetID="22" presetClass="entr" presetSubtype="1"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wipe(up)">
                                      <p:cBhvr>
                                        <p:cTn id="18" dur="5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animBg="1"/>
      <p:bldP spid="25" grpId="0" animBg="1"/>
      <p:bldP spid="26"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a:r>
              <a:rPr lang="en-US" dirty="0"/>
              <a:t>What data models can be used?</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name="connsiteX0" fmla="*/ 2578854 w 2623806"/>
              <a:gd name="connsiteY0" fmla="*/ 2028271 h 2028271"/>
              <a:gd name="connsiteX1" fmla="*/ 44953 w 2623806"/>
              <a:gd name="connsiteY1" fmla="*/ 2028271 h 2028271"/>
              <a:gd name="connsiteX2" fmla="*/ 0 w 2623806"/>
              <a:gd name="connsiteY2" fmla="*/ 1983319 h 2028271"/>
              <a:gd name="connsiteX3" fmla="*/ 0 w 2623806"/>
              <a:gd name="connsiteY3" fmla="*/ 44953 h 2028271"/>
              <a:gd name="connsiteX4" fmla="*/ 44953 w 2623806"/>
              <a:gd name="connsiteY4" fmla="*/ 0 h 2028271"/>
              <a:gd name="connsiteX5" fmla="*/ 2578854 w 2623806"/>
              <a:gd name="connsiteY5" fmla="*/ 0 h 2028271"/>
              <a:gd name="connsiteX6" fmla="*/ 2623807 w 2623806"/>
              <a:gd name="connsiteY6" fmla="*/ 44953 h 2028271"/>
              <a:gd name="connsiteX7" fmla="*/ 2623807 w 2623806"/>
              <a:gd name="connsiteY7" fmla="*/ 1983319 h 2028271"/>
              <a:gd name="connsiteX8" fmla="*/ 2578854 w 2623806"/>
              <a:gd name="connsiteY8" fmla="*/ 2028271 h 202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806" h="2028271">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w="3590" cap="flat">
            <a:noFill/>
            <a:prstDash val="solid"/>
            <a:miter/>
          </a:ln>
        </p:spPr>
        <p:txBody>
          <a:bodyPr rtlCol="0" anchor="ctr"/>
          <a:lstStyle/>
          <a:p>
            <a:endParaRPr lang="en-US" dirty="0"/>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wrap="square" rtlCol="0">
            <a:spAutoFit/>
          </a:bodyPr>
          <a:lstStyle/>
          <a:p>
            <a:pPr algn="ctr">
              <a:buClr>
                <a:srgbClr val="008CCF"/>
              </a:buClr>
            </a:pPr>
            <a:r>
              <a:rPr lang="en-US" sz="5400" dirty="0">
                <a:solidFill>
                  <a:schemeClr val="tx2"/>
                </a:solidFill>
              </a:rPr>
              <a:t>123</a:t>
            </a:r>
          </a:p>
        </p:txBody>
      </p:sp>
      <p:grpSp>
        <p:nvGrpSpPr>
          <p:cNvPr id="21" name="Graphic 44" descr="Users with solid fill">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w="9525" cap="flat">
              <a:noFill/>
              <a:prstDash val="solid"/>
              <a:miter/>
            </a:ln>
          </p:spPr>
          <p:txBody>
            <a:bodyPr rtlCol="0" anchor="ctr"/>
            <a:lstStyle/>
            <a:p>
              <a:endParaRPr lang="en-US" dirty="0"/>
            </a:p>
          </p:txBody>
        </p:sp>
      </p:grpSp>
      <p:pic>
        <p:nvPicPr>
          <p:cNvPr id="28" name="Graphic 27" descr="Employee badge with solid fill">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Aggregate</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w="35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w="35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w="35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name="connsiteX0" fmla="*/ 192758 w 221887"/>
              <a:gd name="connsiteY0" fmla="*/ 412127 h 412127"/>
              <a:gd name="connsiteX1" fmla="*/ 29129 w 221887"/>
              <a:gd name="connsiteY1" fmla="*/ 412127 h 412127"/>
              <a:gd name="connsiteX2" fmla="*/ 0 w 221887"/>
              <a:gd name="connsiteY2" fmla="*/ 382998 h 412127"/>
              <a:gd name="connsiteX3" fmla="*/ 0 w 221887"/>
              <a:gd name="connsiteY3" fmla="*/ 29129 h 412127"/>
              <a:gd name="connsiteX4" fmla="*/ 29129 w 221887"/>
              <a:gd name="connsiteY4" fmla="*/ 0 h 412127"/>
              <a:gd name="connsiteX5" fmla="*/ 192758 w 221887"/>
              <a:gd name="connsiteY5" fmla="*/ 0 h 412127"/>
              <a:gd name="connsiteX6" fmla="*/ 221887 w 221887"/>
              <a:gd name="connsiteY6" fmla="*/ 29129 h 412127"/>
              <a:gd name="connsiteX7" fmla="*/ 221887 w 221887"/>
              <a:gd name="connsiteY7" fmla="*/ 383358 h 412127"/>
              <a:gd name="connsiteX8" fmla="*/ 192758 w 2218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12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w="35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name="adj1" fmla="val 50000"/>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rot="16200000" flipH="1">
            <a:off x="7333724" y="2506903"/>
            <a:ext cx="571682" cy="3041848"/>
          </a:xfrm>
          <a:prstGeom prst="bentConnector3">
            <a:avLst>
              <a:gd name="adj1" fmla="val 58886"/>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name="connsiteX0" fmla="*/ 1765496 w 12192000"/>
              <a:gd name="connsiteY0" fmla="*/ 3657600 h 6858000"/>
              <a:gd name="connsiteX1" fmla="*/ 1596157 w 12192000"/>
              <a:gd name="connsiteY1" fmla="*/ 3826939 h 6858000"/>
              <a:gd name="connsiteX2" fmla="*/ 1596157 w 12192000"/>
              <a:gd name="connsiteY2" fmla="*/ 6336206 h 6858000"/>
              <a:gd name="connsiteX3" fmla="*/ 1765496 w 12192000"/>
              <a:gd name="connsiteY3" fmla="*/ 6505545 h 6858000"/>
              <a:gd name="connsiteX4" fmla="*/ 4394844 w 12192000"/>
              <a:gd name="connsiteY4" fmla="*/ 6505545 h 6858000"/>
              <a:gd name="connsiteX5" fmla="*/ 4564183 w 12192000"/>
              <a:gd name="connsiteY5" fmla="*/ 6336206 h 6858000"/>
              <a:gd name="connsiteX6" fmla="*/ 4564183 w 12192000"/>
              <a:gd name="connsiteY6" fmla="*/ 3826939 h 6858000"/>
              <a:gd name="connsiteX7" fmla="*/ 4394844 w 12192000"/>
              <a:gd name="connsiteY7" fmla="*/ 3657600 h 6858000"/>
              <a:gd name="connsiteX8" fmla="*/ 4765366 w 12192000"/>
              <a:gd name="connsiteY8" fmla="*/ 1087395 h 6858000"/>
              <a:gd name="connsiteX9" fmla="*/ 4596027 w 12192000"/>
              <a:gd name="connsiteY9" fmla="*/ 1256734 h 6858000"/>
              <a:gd name="connsiteX10" fmla="*/ 4596027 w 12192000"/>
              <a:gd name="connsiteY10" fmla="*/ 3766001 h 6858000"/>
              <a:gd name="connsiteX11" fmla="*/ 4765366 w 12192000"/>
              <a:gd name="connsiteY11" fmla="*/ 3935340 h 6858000"/>
              <a:gd name="connsiteX12" fmla="*/ 7445158 w 12192000"/>
              <a:gd name="connsiteY12" fmla="*/ 3935340 h 6858000"/>
              <a:gd name="connsiteX13" fmla="*/ 7614497 w 12192000"/>
              <a:gd name="connsiteY13" fmla="*/ 3766001 h 6858000"/>
              <a:gd name="connsiteX14" fmla="*/ 7614497 w 12192000"/>
              <a:gd name="connsiteY14" fmla="*/ 1256734 h 6858000"/>
              <a:gd name="connsiteX15" fmla="*/ 7445158 w 12192000"/>
              <a:gd name="connsiteY15" fmla="*/ 1087395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0 w 12192000"/>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spd="slow" p14:dur="2000" advTm="5051"/>
    </mc:Choice>
    <mc:Fallback xmlns="">
      <p:transition spd="slow" advTm="5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name="connsiteX0" fmla="*/ 2578854 w 2623806"/>
              <a:gd name="connsiteY0" fmla="*/ 2028271 h 2028271"/>
              <a:gd name="connsiteX1" fmla="*/ 44953 w 2623806"/>
              <a:gd name="connsiteY1" fmla="*/ 2028271 h 2028271"/>
              <a:gd name="connsiteX2" fmla="*/ 0 w 2623806"/>
              <a:gd name="connsiteY2" fmla="*/ 1983319 h 2028271"/>
              <a:gd name="connsiteX3" fmla="*/ 0 w 2623806"/>
              <a:gd name="connsiteY3" fmla="*/ 44953 h 2028271"/>
              <a:gd name="connsiteX4" fmla="*/ 44953 w 2623806"/>
              <a:gd name="connsiteY4" fmla="*/ 0 h 2028271"/>
              <a:gd name="connsiteX5" fmla="*/ 2578854 w 2623806"/>
              <a:gd name="connsiteY5" fmla="*/ 0 h 2028271"/>
              <a:gd name="connsiteX6" fmla="*/ 2623807 w 2623806"/>
              <a:gd name="connsiteY6" fmla="*/ 44953 h 2028271"/>
              <a:gd name="connsiteX7" fmla="*/ 2623807 w 2623806"/>
              <a:gd name="connsiteY7" fmla="*/ 1983319 h 2028271"/>
              <a:gd name="connsiteX8" fmla="*/ 2578854 w 2623806"/>
              <a:gd name="connsiteY8" fmla="*/ 2028271 h 202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806" h="2028271">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w="359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w="35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w="35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w="35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w="35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w="35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w="35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name="connsiteX0" fmla="*/ 192758 w 221887"/>
              <a:gd name="connsiteY0" fmla="*/ 412127 h 412127"/>
              <a:gd name="connsiteX1" fmla="*/ 29129 w 221887"/>
              <a:gd name="connsiteY1" fmla="*/ 412127 h 412127"/>
              <a:gd name="connsiteX2" fmla="*/ 0 w 221887"/>
              <a:gd name="connsiteY2" fmla="*/ 382998 h 412127"/>
              <a:gd name="connsiteX3" fmla="*/ 0 w 221887"/>
              <a:gd name="connsiteY3" fmla="*/ 29129 h 412127"/>
              <a:gd name="connsiteX4" fmla="*/ 29129 w 221887"/>
              <a:gd name="connsiteY4" fmla="*/ 0 h 412127"/>
              <a:gd name="connsiteX5" fmla="*/ 192758 w 221887"/>
              <a:gd name="connsiteY5" fmla="*/ 0 h 412127"/>
              <a:gd name="connsiteX6" fmla="*/ 221887 w 221887"/>
              <a:gd name="connsiteY6" fmla="*/ 29129 h 412127"/>
              <a:gd name="connsiteX7" fmla="*/ 221887 w 221887"/>
              <a:gd name="connsiteY7" fmla="*/ 383358 h 412127"/>
              <a:gd name="connsiteX8" fmla="*/ 192758 w 2218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12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w="35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Pivot table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spd="slow" p14:dur="2000" advTm="2121"/>
    </mc:Choice>
    <mc:Fallback xmlns="">
      <p:transition spd="slow" advTm="212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dirty="0"/>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name="connsiteX0" fmla="*/ 2578854 w 2623806"/>
              <a:gd name="connsiteY0" fmla="*/ 2028271 h 2028271"/>
              <a:gd name="connsiteX1" fmla="*/ 44953 w 2623806"/>
              <a:gd name="connsiteY1" fmla="*/ 2028271 h 2028271"/>
              <a:gd name="connsiteX2" fmla="*/ 0 w 2623806"/>
              <a:gd name="connsiteY2" fmla="*/ 1983319 h 2028271"/>
              <a:gd name="connsiteX3" fmla="*/ 0 w 2623806"/>
              <a:gd name="connsiteY3" fmla="*/ 44953 h 2028271"/>
              <a:gd name="connsiteX4" fmla="*/ 44953 w 2623806"/>
              <a:gd name="connsiteY4" fmla="*/ 0 h 2028271"/>
              <a:gd name="connsiteX5" fmla="*/ 2578854 w 2623806"/>
              <a:gd name="connsiteY5" fmla="*/ 0 h 2028271"/>
              <a:gd name="connsiteX6" fmla="*/ 2623807 w 2623806"/>
              <a:gd name="connsiteY6" fmla="*/ 44953 h 2028271"/>
              <a:gd name="connsiteX7" fmla="*/ 2623807 w 2623806"/>
              <a:gd name="connsiteY7" fmla="*/ 1983319 h 2028271"/>
              <a:gd name="connsiteX8" fmla="*/ 2578854 w 2623806"/>
              <a:gd name="connsiteY8" fmla="*/ 2028271 h 202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806" h="2028271">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w="35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name="connsiteX0" fmla="*/ 383358 w 412487"/>
              <a:gd name="connsiteY0" fmla="*/ 412127 h 412127"/>
              <a:gd name="connsiteX1" fmla="*/ 29129 w 412487"/>
              <a:gd name="connsiteY1" fmla="*/ 412127 h 412127"/>
              <a:gd name="connsiteX2" fmla="*/ 0 w 412487"/>
              <a:gd name="connsiteY2" fmla="*/ 382998 h 412127"/>
              <a:gd name="connsiteX3" fmla="*/ 0 w 412487"/>
              <a:gd name="connsiteY3" fmla="*/ 29129 h 412127"/>
              <a:gd name="connsiteX4" fmla="*/ 29129 w 412487"/>
              <a:gd name="connsiteY4" fmla="*/ 0 h 412127"/>
              <a:gd name="connsiteX5" fmla="*/ 383358 w 412487"/>
              <a:gd name="connsiteY5" fmla="*/ 0 h 412127"/>
              <a:gd name="connsiteX6" fmla="*/ 412487 w 412487"/>
              <a:gd name="connsiteY6" fmla="*/ 29129 h 412127"/>
              <a:gd name="connsiteX7" fmla="*/ 412487 w 412487"/>
              <a:gd name="connsiteY7" fmla="*/ 383358 h 412127"/>
              <a:gd name="connsiteX8" fmla="*/ 383358 w 4124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name="connsiteX0" fmla="*/ 383358 w 412486"/>
              <a:gd name="connsiteY0" fmla="*/ 412127 h 412127"/>
              <a:gd name="connsiteX1" fmla="*/ 29129 w 412486"/>
              <a:gd name="connsiteY1" fmla="*/ 412127 h 412127"/>
              <a:gd name="connsiteX2" fmla="*/ 0 w 412486"/>
              <a:gd name="connsiteY2" fmla="*/ 382998 h 412127"/>
              <a:gd name="connsiteX3" fmla="*/ 0 w 412486"/>
              <a:gd name="connsiteY3" fmla="*/ 29129 h 412127"/>
              <a:gd name="connsiteX4" fmla="*/ 29129 w 412486"/>
              <a:gd name="connsiteY4" fmla="*/ 0 h 412127"/>
              <a:gd name="connsiteX5" fmla="*/ 383358 w 412486"/>
              <a:gd name="connsiteY5" fmla="*/ 0 h 412127"/>
              <a:gd name="connsiteX6" fmla="*/ 412487 w 412486"/>
              <a:gd name="connsiteY6" fmla="*/ 29129 h 412127"/>
              <a:gd name="connsiteX7" fmla="*/ 412487 w 412486"/>
              <a:gd name="connsiteY7" fmla="*/ 383358 h 412127"/>
              <a:gd name="connsiteX8" fmla="*/ 383358 w 412486"/>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12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w="35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name="connsiteX0" fmla="*/ 383358 w 412487"/>
              <a:gd name="connsiteY0" fmla="*/ 412487 h 412487"/>
              <a:gd name="connsiteX1" fmla="*/ 29129 w 412487"/>
              <a:gd name="connsiteY1" fmla="*/ 412487 h 412487"/>
              <a:gd name="connsiteX2" fmla="*/ 0 w 412487"/>
              <a:gd name="connsiteY2" fmla="*/ 383358 h 412487"/>
              <a:gd name="connsiteX3" fmla="*/ 0 w 412487"/>
              <a:gd name="connsiteY3" fmla="*/ 29129 h 412487"/>
              <a:gd name="connsiteX4" fmla="*/ 29129 w 412487"/>
              <a:gd name="connsiteY4" fmla="*/ 0 h 412487"/>
              <a:gd name="connsiteX5" fmla="*/ 383358 w 412487"/>
              <a:gd name="connsiteY5" fmla="*/ 0 h 412487"/>
              <a:gd name="connsiteX6" fmla="*/ 412487 w 412487"/>
              <a:gd name="connsiteY6" fmla="*/ 29129 h 412487"/>
              <a:gd name="connsiteX7" fmla="*/ 412487 w 412487"/>
              <a:gd name="connsiteY7" fmla="*/ 383358 h 412487"/>
              <a:gd name="connsiteX8" fmla="*/ 383358 w 4124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w="35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name="connsiteX0" fmla="*/ 192758 w 221887"/>
              <a:gd name="connsiteY0" fmla="*/ 412487 h 412487"/>
              <a:gd name="connsiteX1" fmla="*/ 29129 w 221887"/>
              <a:gd name="connsiteY1" fmla="*/ 412487 h 412487"/>
              <a:gd name="connsiteX2" fmla="*/ 0 w 221887"/>
              <a:gd name="connsiteY2" fmla="*/ 383358 h 412487"/>
              <a:gd name="connsiteX3" fmla="*/ 0 w 221887"/>
              <a:gd name="connsiteY3" fmla="*/ 29129 h 412487"/>
              <a:gd name="connsiteX4" fmla="*/ 29129 w 221887"/>
              <a:gd name="connsiteY4" fmla="*/ 0 h 412487"/>
              <a:gd name="connsiteX5" fmla="*/ 192758 w 221887"/>
              <a:gd name="connsiteY5" fmla="*/ 0 h 412487"/>
              <a:gd name="connsiteX6" fmla="*/ 221887 w 221887"/>
              <a:gd name="connsiteY6" fmla="*/ 29129 h 412487"/>
              <a:gd name="connsiteX7" fmla="*/ 221887 w 221887"/>
              <a:gd name="connsiteY7" fmla="*/ 383358 h 412487"/>
              <a:gd name="connsiteX8" fmla="*/ 192758 w 221887"/>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4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w="35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name="connsiteX0" fmla="*/ 383358 w 412487"/>
              <a:gd name="connsiteY0" fmla="*/ 221887 h 221887"/>
              <a:gd name="connsiteX1" fmla="*/ 29129 w 412487"/>
              <a:gd name="connsiteY1" fmla="*/ 221887 h 221887"/>
              <a:gd name="connsiteX2" fmla="*/ 0 w 412487"/>
              <a:gd name="connsiteY2" fmla="*/ 192758 h 221887"/>
              <a:gd name="connsiteX3" fmla="*/ 0 w 412487"/>
              <a:gd name="connsiteY3" fmla="*/ 29129 h 221887"/>
              <a:gd name="connsiteX4" fmla="*/ 29129 w 412487"/>
              <a:gd name="connsiteY4" fmla="*/ 0 h 221887"/>
              <a:gd name="connsiteX5" fmla="*/ 383358 w 412487"/>
              <a:gd name="connsiteY5" fmla="*/ 0 h 221887"/>
              <a:gd name="connsiteX6" fmla="*/ 412487 w 412487"/>
              <a:gd name="connsiteY6" fmla="*/ 29129 h 221887"/>
              <a:gd name="connsiteX7" fmla="*/ 412487 w 412487"/>
              <a:gd name="connsiteY7" fmla="*/ 192758 h 221887"/>
              <a:gd name="connsiteX8" fmla="*/ 383358 w 412487"/>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7"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w="35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name="connsiteX0" fmla="*/ 383358 w 412486"/>
              <a:gd name="connsiteY0" fmla="*/ 221887 h 221887"/>
              <a:gd name="connsiteX1" fmla="*/ 29129 w 412486"/>
              <a:gd name="connsiteY1" fmla="*/ 221887 h 221887"/>
              <a:gd name="connsiteX2" fmla="*/ 0 w 412486"/>
              <a:gd name="connsiteY2" fmla="*/ 192758 h 221887"/>
              <a:gd name="connsiteX3" fmla="*/ 0 w 412486"/>
              <a:gd name="connsiteY3" fmla="*/ 29129 h 221887"/>
              <a:gd name="connsiteX4" fmla="*/ 29129 w 412486"/>
              <a:gd name="connsiteY4" fmla="*/ 0 h 221887"/>
              <a:gd name="connsiteX5" fmla="*/ 383358 w 412486"/>
              <a:gd name="connsiteY5" fmla="*/ 0 h 221887"/>
              <a:gd name="connsiteX6" fmla="*/ 412487 w 412486"/>
              <a:gd name="connsiteY6" fmla="*/ 29129 h 221887"/>
              <a:gd name="connsiteX7" fmla="*/ 412487 w 412486"/>
              <a:gd name="connsiteY7" fmla="*/ 192758 h 221887"/>
              <a:gd name="connsiteX8" fmla="*/ 383358 w 412486"/>
              <a:gd name="connsiteY8" fmla="*/ 221887 h 22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2218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w="35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name="connsiteX0" fmla="*/ 192758 w 221887"/>
              <a:gd name="connsiteY0" fmla="*/ 412127 h 412127"/>
              <a:gd name="connsiteX1" fmla="*/ 29129 w 221887"/>
              <a:gd name="connsiteY1" fmla="*/ 412127 h 412127"/>
              <a:gd name="connsiteX2" fmla="*/ 0 w 221887"/>
              <a:gd name="connsiteY2" fmla="*/ 382998 h 412127"/>
              <a:gd name="connsiteX3" fmla="*/ 0 w 221887"/>
              <a:gd name="connsiteY3" fmla="*/ 29129 h 412127"/>
              <a:gd name="connsiteX4" fmla="*/ 29129 w 221887"/>
              <a:gd name="connsiteY4" fmla="*/ 0 h 412127"/>
              <a:gd name="connsiteX5" fmla="*/ 192758 w 221887"/>
              <a:gd name="connsiteY5" fmla="*/ 0 h 412127"/>
              <a:gd name="connsiteX6" fmla="*/ 221887 w 221887"/>
              <a:gd name="connsiteY6" fmla="*/ 29129 h 412127"/>
              <a:gd name="connsiteX7" fmla="*/ 221887 w 221887"/>
              <a:gd name="connsiteY7" fmla="*/ 383358 h 412127"/>
              <a:gd name="connsiteX8" fmla="*/ 192758 w 221887"/>
              <a:gd name="connsiteY8" fmla="*/ 412127 h 41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887" h="41212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w="35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name="connsiteX0" fmla="*/ 383358 w 412486"/>
              <a:gd name="connsiteY0" fmla="*/ 412487 h 412487"/>
              <a:gd name="connsiteX1" fmla="*/ 29129 w 412486"/>
              <a:gd name="connsiteY1" fmla="*/ 412487 h 412487"/>
              <a:gd name="connsiteX2" fmla="*/ 0 w 412486"/>
              <a:gd name="connsiteY2" fmla="*/ 383358 h 412487"/>
              <a:gd name="connsiteX3" fmla="*/ 0 w 412486"/>
              <a:gd name="connsiteY3" fmla="*/ 29129 h 412487"/>
              <a:gd name="connsiteX4" fmla="*/ 29129 w 412486"/>
              <a:gd name="connsiteY4" fmla="*/ 0 h 412487"/>
              <a:gd name="connsiteX5" fmla="*/ 383358 w 412486"/>
              <a:gd name="connsiteY5" fmla="*/ 0 h 412487"/>
              <a:gd name="connsiteX6" fmla="*/ 412487 w 412486"/>
              <a:gd name="connsiteY6" fmla="*/ 29129 h 412487"/>
              <a:gd name="connsiteX7" fmla="*/ 412487 w 412486"/>
              <a:gd name="connsiteY7" fmla="*/ 383358 h 412487"/>
              <a:gd name="connsiteX8" fmla="*/ 383358 w 412486"/>
              <a:gd name="connsiteY8" fmla="*/ 412487 h 4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86" h="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w="3590" cap="flat">
            <a:noFill/>
            <a:prstDash val="solid"/>
            <a:miter/>
          </a:ln>
        </p:spPr>
        <p:txBody>
          <a:bodyPr rtlCol="0" anchor="ctr"/>
          <a:lstStyle/>
          <a:p>
            <a:endParaRPr lang="en-US" dirty="0"/>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name="connsiteX0" fmla="*/ 74314 w 508436"/>
                  <a:gd name="connsiteY0" fmla="*/ 74127 h 508438"/>
                  <a:gd name="connsiteX1" fmla="*/ 74310 w 508436"/>
                  <a:gd name="connsiteY1" fmla="*/ 433646 h 508438"/>
                  <a:gd name="connsiteX2" fmla="*/ 433828 w 508436"/>
                  <a:gd name="connsiteY2" fmla="*/ 433650 h 508438"/>
                  <a:gd name="connsiteX3" fmla="*/ 433832 w 508436"/>
                  <a:gd name="connsiteY3" fmla="*/ 74132 h 508438"/>
                  <a:gd name="connsiteX4" fmla="*/ 433828 w 508436"/>
                  <a:gd name="connsiteY4" fmla="*/ 74127 h 508438"/>
                  <a:gd name="connsiteX5" fmla="*/ 74314 w 508436"/>
                  <a:gd name="connsiteY5" fmla="*/ 74127 h 508438"/>
                  <a:gd name="connsiteX6" fmla="*/ 175386 w 508436"/>
                  <a:gd name="connsiteY6" fmla="*/ 331708 h 508438"/>
                  <a:gd name="connsiteX7" fmla="*/ 175431 w 508436"/>
                  <a:gd name="connsiteY7" fmla="*/ 176475 h 508438"/>
                  <a:gd name="connsiteX8" fmla="*/ 330665 w 508436"/>
                  <a:gd name="connsiteY8" fmla="*/ 176524 h 508438"/>
                  <a:gd name="connsiteX9" fmla="*/ 330665 w 508436"/>
                  <a:gd name="connsiteY9" fmla="*/ 331708 h 508438"/>
                  <a:gd name="connsiteX10" fmla="*/ 175493 w 508436"/>
                  <a:gd name="connsiteY10" fmla="*/ 331815 h 508438"/>
                  <a:gd name="connsiteX11" fmla="*/ 175386 w 508436"/>
                  <a:gd name="connsiteY11" fmla="*/ 331708 h 50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436" h="508438">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w="4096"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name="connsiteX0" fmla="*/ -147 w 20255"/>
                  <a:gd name="connsiteY0" fmla="*/ 73845 h 74174"/>
                  <a:gd name="connsiteX1" fmla="*/ 20108 w 20255"/>
                  <a:gd name="connsiteY1" fmla="*/ -330 h 74174"/>
                  <a:gd name="connsiteX2" fmla="*/ -147 w 20255"/>
                  <a:gd name="connsiteY2" fmla="*/ 73845 h 74174"/>
                </a:gdLst>
                <a:ahLst/>
                <a:cxnLst>
                  <a:cxn ang="0">
                    <a:pos x="connsiteX0" y="connsiteY0"/>
                  </a:cxn>
                  <a:cxn ang="0">
                    <a:pos x="connsiteX1" y="connsiteY1"/>
                  </a:cxn>
                  <a:cxn ang="0">
                    <a:pos x="connsiteX2" y="connsiteY2"/>
                  </a:cxn>
                </a:cxnLst>
                <a:rect l="l" t="t" r="r" b="b"/>
                <a:pathLst>
                  <a:path w="20255" h="74174">
                    <a:moveTo>
                      <a:pt x="-147" y="73845"/>
                    </a:moveTo>
                    <a:cubicBezTo>
                      <a:pt x="2727" y="48222"/>
                      <a:pt x="9558" y="23198"/>
                      <a:pt x="20108" y="-330"/>
                    </a:cubicBezTo>
                    <a:cubicBezTo>
                      <a:pt x="9558" y="23198"/>
                      <a:pt x="2727" y="48222"/>
                      <a:pt x="-147" y="73845"/>
                    </a:cubicBezTo>
                    <a:close/>
                  </a:path>
                </a:pathLst>
              </a:custGeom>
              <a:noFill/>
              <a:ln w="40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name="connsiteX0" fmla="*/ -147 w 3220909"/>
                  <a:gd name="connsiteY0" fmla="*/ 124524 h 1717165"/>
                  <a:gd name="connsiteX1" fmla="*/ -147 w 3220909"/>
                  <a:gd name="connsiteY1" fmla="*/ 1583002 h 1717165"/>
                  <a:gd name="connsiteX2" fmla="*/ 124707 w 3220909"/>
                  <a:gd name="connsiteY2" fmla="*/ 1707857 h 1717165"/>
                  <a:gd name="connsiteX3" fmla="*/ 194781 w 3220909"/>
                  <a:gd name="connsiteY3" fmla="*/ 1708143 h 1717165"/>
                  <a:gd name="connsiteX4" fmla="*/ 1708040 w 3220909"/>
                  <a:gd name="connsiteY4" fmla="*/ 1714253 h 1717165"/>
                  <a:gd name="connsiteX5" fmla="*/ 1800706 w 3220909"/>
                  <a:gd name="connsiteY5" fmla="*/ 1714622 h 1717165"/>
                  <a:gd name="connsiteX6" fmla="*/ 2343751 w 3220909"/>
                  <a:gd name="connsiteY6" fmla="*/ 1716836 h 1717165"/>
                  <a:gd name="connsiteX7" fmla="*/ 2357200 w 3220909"/>
                  <a:gd name="connsiteY7" fmla="*/ 1716098 h 1717165"/>
                  <a:gd name="connsiteX8" fmla="*/ 2370321 w 3220909"/>
                  <a:gd name="connsiteY8" fmla="*/ 1713966 h 1717165"/>
                  <a:gd name="connsiteX9" fmla="*/ 2395415 w 3220909"/>
                  <a:gd name="connsiteY9" fmla="*/ 1705765 h 1717165"/>
                  <a:gd name="connsiteX10" fmla="*/ 2412759 w 3220909"/>
                  <a:gd name="connsiteY10" fmla="*/ 1696129 h 1717165"/>
                  <a:gd name="connsiteX11" fmla="*/ 2428463 w 3220909"/>
                  <a:gd name="connsiteY11" fmla="*/ 1683829 h 1717165"/>
                  <a:gd name="connsiteX12" fmla="*/ 2433260 w 3220909"/>
                  <a:gd name="connsiteY12" fmla="*/ 1679113 h 1717165"/>
                  <a:gd name="connsiteX13" fmla="*/ 2437853 w 3220909"/>
                  <a:gd name="connsiteY13" fmla="*/ 1674193 h 1717165"/>
                  <a:gd name="connsiteX14" fmla="*/ 2437853 w 3220909"/>
                  <a:gd name="connsiteY14" fmla="*/ 1674193 h 1717165"/>
                  <a:gd name="connsiteX15" fmla="*/ 2745375 w 3220909"/>
                  <a:gd name="connsiteY15" fmla="*/ 1378110 h 1717165"/>
                  <a:gd name="connsiteX16" fmla="*/ 2815081 w 3220909"/>
                  <a:gd name="connsiteY16" fmla="*/ 1311193 h 1717165"/>
                  <a:gd name="connsiteX17" fmla="*/ 3102881 w 3220909"/>
                  <a:gd name="connsiteY17" fmla="*/ 1033931 h 1717165"/>
                  <a:gd name="connsiteX18" fmla="*/ 3190012 w 3220909"/>
                  <a:gd name="connsiteY18" fmla="*/ 950079 h 1717165"/>
                  <a:gd name="connsiteX19" fmla="*/ 3192555 w 3220909"/>
                  <a:gd name="connsiteY19" fmla="*/ 788978 h 1717165"/>
                  <a:gd name="connsiteX20" fmla="*/ 2455730 w 3220909"/>
                  <a:gd name="connsiteY20" fmla="*/ 54450 h 1717165"/>
                  <a:gd name="connsiteX21" fmla="*/ 2359086 w 3220909"/>
                  <a:gd name="connsiteY21" fmla="*/ 8691 h 1717165"/>
                  <a:gd name="connsiteX22" fmla="*/ 200727 w 3220909"/>
                  <a:gd name="connsiteY22" fmla="*/ -43 h 1717165"/>
                  <a:gd name="connsiteX23" fmla="*/ 124707 w 3220909"/>
                  <a:gd name="connsiteY23" fmla="*/ -330 h 1717165"/>
                  <a:gd name="connsiteX24" fmla="*/ -147 w 3220909"/>
                  <a:gd name="connsiteY24" fmla="*/ 124442 h 1717165"/>
                  <a:gd name="connsiteX25" fmla="*/ -147 w 3220909"/>
                  <a:gd name="connsiteY25" fmla="*/ 124524 h 1717165"/>
                  <a:gd name="connsiteX26" fmla="*/ 2295408 w 3220909"/>
                  <a:gd name="connsiteY26" fmla="*/ 1027452 h 1717165"/>
                  <a:gd name="connsiteX27" fmla="*/ 2295404 w 3220909"/>
                  <a:gd name="connsiteY27" fmla="*/ 667933 h 1717165"/>
                  <a:gd name="connsiteX28" fmla="*/ 2654923 w 3220909"/>
                  <a:gd name="connsiteY28" fmla="*/ 667929 h 1717165"/>
                  <a:gd name="connsiteX29" fmla="*/ 2654927 w 3220909"/>
                  <a:gd name="connsiteY29" fmla="*/ 1027448 h 1717165"/>
                  <a:gd name="connsiteX30" fmla="*/ 2654923 w 3220909"/>
                  <a:gd name="connsiteY30" fmla="*/ 1027452 h 1717165"/>
                  <a:gd name="connsiteX31" fmla="*/ 2295408 w 3220909"/>
                  <a:gd name="connsiteY31" fmla="*/ 1027452 h 171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20909" h="1717165">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w="4096" cap="flat">
                <a:noFill/>
                <a:prstDash val="solid"/>
                <a:miter/>
              </a:ln>
            </p:spPr>
            <p:txBody>
              <a:bodyPr rtlCol="0" anchor="ctr"/>
              <a:lstStyle/>
              <a:p>
                <a:endParaRPr lang="en-US" dirty="0"/>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wrap="square" rtlCol="0">
              <a:spAutoFit/>
            </a:bodyPr>
            <a:lstStyle/>
            <a:p>
              <a:pPr algn="ctr">
                <a:buClr>
                  <a:srgbClr val="008CCF"/>
                </a:buClr>
              </a:pPr>
              <a:r>
                <a:rPr lang="en-US" sz="2400" dirty="0"/>
                <a:t>Indicators </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wrap="square" rtlCol="0">
              <a:spAutoFit/>
            </a:bodyPr>
            <a:lstStyle/>
            <a:p>
              <a:pPr algn="ctr">
                <a:buClr>
                  <a:srgbClr val="008CCF"/>
                </a:buClr>
              </a:pPr>
              <a:r>
                <a:rPr lang="en-US" sz="2400" dirty="0"/>
                <a:t>Data elements </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wrap="square" rtlCol="0">
              <a:spAutoFit/>
            </a:bodyPr>
            <a:lstStyle/>
            <a:p>
              <a:pPr algn="ctr">
                <a:buClr>
                  <a:srgbClr val="008CCF"/>
                </a:buClr>
              </a:pPr>
              <a:r>
                <a:rPr lang="en-US" sz="2400" dirty="0" err="1"/>
                <a:t>Organisation</a:t>
              </a:r>
              <a:r>
                <a:rPr lang="en-US" sz="2400" dirty="0"/>
                <a:t> units</a:t>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wrap="square" rtlCol="0">
              <a:spAutoFit/>
            </a:bodyPr>
            <a:lstStyle/>
            <a:p>
              <a:pPr algn="ctr">
                <a:buClr>
                  <a:srgbClr val="008CCF"/>
                </a:buClr>
              </a:pPr>
              <a:r>
                <a:rPr lang="en-US" sz="2400" dirty="0"/>
                <a:t>Periods </a:t>
              </a:r>
            </a:p>
          </p:txBody>
        </p:sp>
      </p:grpSp>
      <p:pic>
        <p:nvPicPr>
          <p:cNvPr id="86" name="Graphic 85" descr="Arrow: Slight curve with solid fill">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id="87" name="Graphic 86" descr="Arrow: Slight curve with solid fill">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49" advTm="14017">
        <p159:morph option="byObject"/>
      </p:transition>
    </mc:Choice>
    <mc:Fallback xmlns="">
      <p:transition spd="slow" advTm="140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p:tgtEl>
                                          <p:spTgt spid="75"/>
                                        </p:tgtEl>
                                        <p:attrNameLst>
                                          <p:attrName>ppt_x</p:attrName>
                                        </p:attrNameLst>
                                      </p:cBhvr>
                                      <p:tavLst>
                                        <p:tav tm="0">
                                          <p:val>
                                            <p:strVal val="#ppt_x+#ppt_w*1.125000"/>
                                          </p:val>
                                        </p:tav>
                                        <p:tav tm="100000">
                                          <p:val>
                                            <p:strVal val="#ppt_x"/>
                                          </p:val>
                                        </p:tav>
                                      </p:tavLst>
                                    </p:anim>
                                    <p:animEffect transition="in" filter="wipe(left)">
                                      <p:cBhvr>
                                        <p:cTn id="8" dur="500"/>
                                        <p:tgtEl>
                                          <p:spTgt spid="7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anim calcmode="lin" valueType="num">
                                      <p:cBhvr additive="base">
                                        <p:cTn id="13" dur="500"/>
                                        <p:tgtEl>
                                          <p:spTgt spid="76"/>
                                        </p:tgtEl>
                                        <p:attrNameLst>
                                          <p:attrName>ppt_x</p:attrName>
                                        </p:attrNameLst>
                                      </p:cBhvr>
                                      <p:tavLst>
                                        <p:tav tm="0">
                                          <p:val>
                                            <p:strVal val="#ppt_x+#ppt_w*1.125000"/>
                                          </p:val>
                                        </p:tav>
                                        <p:tav tm="100000">
                                          <p:val>
                                            <p:strVal val="#ppt_x"/>
                                          </p:val>
                                        </p:tav>
                                      </p:tavLst>
                                    </p:anim>
                                    <p:animEffect transition="in" filter="wipe(left)">
                                      <p:cBhvr>
                                        <p:cTn id="14" dur="500"/>
                                        <p:tgtEl>
                                          <p:spTgt spid="7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anim calcmode="lin" valueType="num">
                                      <p:cBhvr additive="base">
                                        <p:cTn id="19" dur="500"/>
                                        <p:tgtEl>
                                          <p:spTgt spid="77"/>
                                        </p:tgtEl>
                                        <p:attrNameLst>
                                          <p:attrName>ppt_x</p:attrName>
                                        </p:attrNameLst>
                                      </p:cBhvr>
                                      <p:tavLst>
                                        <p:tav tm="0">
                                          <p:val>
                                            <p:strVal val="#ppt_x-#ppt_w*1.125000"/>
                                          </p:val>
                                        </p:tav>
                                        <p:tav tm="100000">
                                          <p:val>
                                            <p:strVal val="#ppt_x"/>
                                          </p:val>
                                        </p:tav>
                                      </p:tavLst>
                                    </p:anim>
                                    <p:animEffect transition="in" filter="wipe(right)">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 calcmode="lin" valueType="num">
                                      <p:cBhvr additive="base">
                                        <p:cTn id="25" dur="500"/>
                                        <p:tgtEl>
                                          <p:spTgt spid="78"/>
                                        </p:tgtEl>
                                        <p:attrNameLst>
                                          <p:attrName>ppt_x</p:attrName>
                                        </p:attrNameLst>
                                      </p:cBhvr>
                                      <p:tavLst>
                                        <p:tav tm="0">
                                          <p:val>
                                            <p:strVal val="#ppt_x-#ppt_w*1.125000"/>
                                          </p:val>
                                        </p:tav>
                                        <p:tav tm="100000">
                                          <p:val>
                                            <p:strVal val="#ppt_x"/>
                                          </p:val>
                                        </p:tav>
                                      </p:tavLst>
                                    </p:anim>
                                    <p:animEffect transition="in" filter="wipe(right)">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wipe(left)">
                                      <p:cBhvr>
                                        <p:cTn id="39" dur="500"/>
                                        <p:tgtEl>
                                          <p:spTgt spid="86"/>
                                        </p:tgtEl>
                                      </p:cBhvr>
                                    </p:animEffect>
                                  </p:childTnLst>
                                </p:cTn>
                              </p:par>
                              <p:par>
                                <p:cTn id="40" presetID="22" presetClass="entr" presetSubtype="2" fill="hold" nodeType="with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wipe(right)">
                                      <p:cBhvr>
                                        <p:cTn id="4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